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4" r:id="rId1"/>
    <p:sldMasterId id="2147483709" r:id="rId2"/>
  </p:sldMasterIdLst>
  <p:notesMasterIdLst>
    <p:notesMasterId r:id="rId32"/>
  </p:notesMasterIdLst>
  <p:sldIdLst>
    <p:sldId id="256" r:id="rId3"/>
    <p:sldId id="25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2" r:id="rId17"/>
    <p:sldId id="273" r:id="rId18"/>
    <p:sldId id="274" r:id="rId19"/>
    <p:sldId id="275" r:id="rId20"/>
    <p:sldId id="276" r:id="rId21"/>
    <p:sldId id="289" r:id="rId22"/>
    <p:sldId id="277" r:id="rId23"/>
    <p:sldId id="279" r:id="rId24"/>
    <p:sldId id="280" r:id="rId25"/>
    <p:sldId id="281" r:id="rId26"/>
    <p:sldId id="282" r:id="rId27"/>
    <p:sldId id="283" r:id="rId28"/>
    <p:sldId id="284" r:id="rId29"/>
    <p:sldId id="288" r:id="rId30"/>
    <p:sldId id="286" r:id="rId31"/>
  </p:sldIdLst>
  <p:sldSz cx="16256000"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5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browse/>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D966"/>
    <a:srgbClr val="FF00FF"/>
    <a:srgbClr val="FF7F00"/>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0"/>
    <p:restoredTop sz="94526"/>
  </p:normalViewPr>
  <p:slideViewPr>
    <p:cSldViewPr snapToGrid="0" snapToObjects="1">
      <p:cViewPr varScale="1">
        <p:scale>
          <a:sx n="81" d="100"/>
          <a:sy n="81" d="100"/>
        </p:scale>
        <p:origin x="666" y="96"/>
      </p:cViewPr>
      <p:guideLst>
        <p:guide orient="horz" pos="2880"/>
        <p:guide pos="5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95106181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r>
              <a:rPr lang="en-US">
                <a:solidFill>
                  <a:schemeClr val="dk2"/>
                </a:solidFill>
              </a:rPr>
              <a:t>Note from Chuck.  If you are using these materials, you can remove the UM logo and replace it with your own, but please retain the CC-BY logo on the first page as well as retain the entire last page.</a:t>
            </a:r>
          </a:p>
        </p:txBody>
      </p:sp>
      <p:sp>
        <p:nvSpPr>
          <p:cNvPr id="201" name="Shape 2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1400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93" name="Shape 2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87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Shape 3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24" name="Shape 3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35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Shape 32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29" name="Shape 3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698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47" name="Shape 3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2006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Shape 3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66" name="Shape 3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16439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Shape 37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76" name="Shape 3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58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83" name="Shape 3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0766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391" name="Shape 3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9788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Shape 40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01" name="Shape 4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02423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1" name="Shape 41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2488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0156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19" name="Shape 4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012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2" name="Shape 4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0504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39" name="Shape 4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6335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47" name="Shape 4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08676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Shape 45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54" name="Shape 45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5137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5031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70" name="Shape 4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4971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Tree>
    <p:extLst>
      <p:ext uri="{BB962C8B-B14F-4D97-AF65-F5344CB8AC3E}">
        <p14:creationId xmlns:p14="http://schemas.microsoft.com/office/powerpoint/2010/main" val="11918795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Shape 491"/>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492" name="Shape 4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76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086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Shape 223"/>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24" name="Shape 2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532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Shape 234"/>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35" name="Shape 2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2007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48" name="Shape 2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7527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56" name="Shape 2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725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193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Shape 27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lvl="0">
              <a:spcBef>
                <a:spcPts val="0"/>
              </a:spcBef>
              <a:buNone/>
            </a:pPr>
            <a:endParaRPr/>
          </a:p>
        </p:txBody>
      </p:sp>
      <p:sp>
        <p:nvSpPr>
          <p:cNvPr id="271" name="Shape 2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0494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pe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40" name="Shape 40"/>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lvl="0" indent="-342900" algn="ctr" rtl="0">
              <a:spcBef>
                <a:spcPts val="0"/>
              </a:spcBef>
              <a:spcAft>
                <a:spcPts val="0"/>
              </a:spcAft>
              <a:defRPr/>
            </a:lvl1pPr>
            <a:lvl2pPr marL="742950" lvl="1" indent="-285750" algn="ctr" rtl="0">
              <a:spcBef>
                <a:spcPts val="0"/>
              </a:spcBef>
              <a:spcAft>
                <a:spcPts val="0"/>
              </a:spcAft>
              <a:defRPr/>
            </a:lvl2pPr>
            <a:lvl3pPr marL="1143000" lvl="2" indent="-228600" algn="ctr" rtl="0">
              <a:spcBef>
                <a:spcPts val="0"/>
              </a:spcBef>
              <a:spcAft>
                <a:spcPts val="0"/>
              </a:spcAft>
              <a:defRPr/>
            </a:lvl3pPr>
            <a:lvl4pPr marL="1600200" lvl="3" indent="-228600" algn="ctr" rtl="0">
              <a:spcBef>
                <a:spcPts val="0"/>
              </a:spcBef>
              <a:spcAft>
                <a:spcPts val="0"/>
              </a:spcAft>
              <a:defRPr/>
            </a:lvl4pPr>
            <a:lvl5pPr marL="2057400" lvl="4" indent="-228600"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389668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9343880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2281469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9937" y="1930400"/>
            <a:ext cx="4534752" cy="1930400"/>
          </a:xfrm>
        </p:spPr>
        <p:txBody>
          <a:bodyPr anchor="b"/>
          <a:lstStyle>
            <a:lvl1pPr algn="l">
              <a:defRPr sz="3200" b="0"/>
            </a:lvl1pPr>
          </a:lstStyle>
          <a:p>
            <a:r>
              <a:rPr lang="ru-RU"/>
              <a:t>Образец заголовка</a:t>
            </a:r>
            <a:endParaRPr lang="en-US" dirty="0"/>
          </a:p>
        </p:txBody>
      </p:sp>
      <p:sp>
        <p:nvSpPr>
          <p:cNvPr id="3" name="Content Placeholder 2"/>
          <p:cNvSpPr>
            <a:spLocks noGrp="1"/>
          </p:cNvSpPr>
          <p:nvPr>
            <p:ph idx="1"/>
          </p:nvPr>
        </p:nvSpPr>
        <p:spPr>
          <a:xfrm>
            <a:off x="6379489" y="1930400"/>
            <a:ext cx="6927996" cy="6096000"/>
          </a:xfrm>
        </p:spPr>
        <p:txBody>
          <a:bodyPr anchor="ctr">
            <a:normAutofit/>
          </a:bodyPr>
          <a:lstStyle>
            <a:lvl1pPr>
              <a:defRPr sz="2667"/>
            </a:lvl1pPr>
            <a:lvl2pPr>
              <a:defRPr sz="2400"/>
            </a:lvl2pPr>
            <a:lvl3pPr>
              <a:defRPr sz="2133"/>
            </a:lvl3pPr>
            <a:lvl4pPr>
              <a:defRPr sz="1867"/>
            </a:lvl4pPr>
            <a:lvl5pPr>
              <a:defRPr sz="1867"/>
            </a:lvl5pPr>
            <a:lvl6pPr>
              <a:defRPr sz="1867"/>
            </a:lvl6pPr>
            <a:lvl7pPr>
              <a:defRPr sz="1867"/>
            </a:lvl7pPr>
            <a:lvl8pPr>
              <a:defRPr sz="1867"/>
            </a:lvl8pPr>
            <a:lvl9pPr>
              <a:defRPr sz="186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539938" y="4172374"/>
            <a:ext cx="4534751" cy="3860799"/>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40297797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8543" y="2472256"/>
            <a:ext cx="6790541" cy="2099744"/>
          </a:xfrm>
        </p:spPr>
        <p:txBody>
          <a:bodyPr anchor="b">
            <a:normAutofit/>
          </a:bodyPr>
          <a:lstStyle>
            <a:lvl1pPr algn="l">
              <a:defRPr sz="48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9266061" y="1524000"/>
            <a:ext cx="4267200" cy="6096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4" name="Text Placeholder 3"/>
          <p:cNvSpPr>
            <a:spLocks noGrp="1"/>
          </p:cNvSpPr>
          <p:nvPr>
            <p:ph type="body" sz="half" idx="2"/>
          </p:nvPr>
        </p:nvSpPr>
        <p:spPr>
          <a:xfrm>
            <a:off x="1539939" y="4876800"/>
            <a:ext cx="6779972" cy="1828800"/>
          </a:xfrm>
        </p:spPr>
        <p:txBody>
          <a:bodyPr>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4825525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39942" y="6400783"/>
            <a:ext cx="11767543" cy="755651"/>
          </a:xfrm>
        </p:spPr>
        <p:txBody>
          <a:bodyPr anchor="b">
            <a:normAutofit/>
          </a:bodyPr>
          <a:lstStyle>
            <a:lvl1pPr algn="l">
              <a:defRPr sz="32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39940" y="914400"/>
            <a:ext cx="11767544" cy="4854221"/>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4" name="Text Placeholder 3"/>
          <p:cNvSpPr>
            <a:spLocks noGrp="1"/>
          </p:cNvSpPr>
          <p:nvPr>
            <p:ph type="body" sz="half" idx="2"/>
          </p:nvPr>
        </p:nvSpPr>
        <p:spPr>
          <a:xfrm>
            <a:off x="1539942" y="7156433"/>
            <a:ext cx="11767541" cy="658283"/>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5219307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539940" y="1930400"/>
            <a:ext cx="11767545" cy="2641600"/>
          </a:xfrm>
        </p:spPr>
        <p:txBody>
          <a:bodyPr/>
          <a:lstStyle>
            <a:lvl1pPr>
              <a:defRPr sz="6400"/>
            </a:lvl1pPr>
          </a:lstStyle>
          <a:p>
            <a:r>
              <a:rPr lang="ru-RU"/>
              <a:t>Образец заголовка</a:t>
            </a:r>
            <a:endParaRPr lang="en-US" dirty="0"/>
          </a:p>
        </p:txBody>
      </p:sp>
      <p:sp>
        <p:nvSpPr>
          <p:cNvPr id="8" name="Text Placeholder 3"/>
          <p:cNvSpPr>
            <a:spLocks noGrp="1"/>
          </p:cNvSpPr>
          <p:nvPr>
            <p:ph type="body" sz="half" idx="2"/>
          </p:nvPr>
        </p:nvSpPr>
        <p:spPr>
          <a:xfrm>
            <a:off x="1539940" y="4876800"/>
            <a:ext cx="11767545" cy="3149600"/>
          </a:xfrm>
        </p:spPr>
        <p:txBody>
          <a:bodyPr anchor="ctr">
            <a:normAutofit/>
          </a:bodyPr>
          <a:lstStyle>
            <a:lvl1pPr marL="0" indent="0">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55702059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099736" y="1930400"/>
            <a:ext cx="10665753" cy="3097832"/>
          </a:xfrm>
        </p:spPr>
        <p:txBody>
          <a:bodyPr/>
          <a:lstStyle>
            <a:lvl1pPr>
              <a:defRPr sz="6400"/>
            </a:lvl1pPr>
          </a:lstStyle>
          <a:p>
            <a:r>
              <a:rPr lang="ru-RU"/>
              <a:t>Образец заголовка</a:t>
            </a:r>
            <a:endParaRPr lang="en-US" dirty="0"/>
          </a:p>
        </p:txBody>
      </p:sp>
      <p:sp>
        <p:nvSpPr>
          <p:cNvPr id="11" name="Text Placeholder 3"/>
          <p:cNvSpPr>
            <a:spLocks noGrp="1"/>
          </p:cNvSpPr>
          <p:nvPr>
            <p:ph type="body" sz="half" idx="14"/>
          </p:nvPr>
        </p:nvSpPr>
        <p:spPr>
          <a:xfrm>
            <a:off x="2573867" y="5028232"/>
            <a:ext cx="9706199" cy="456232"/>
          </a:xfrm>
        </p:spPr>
        <p:txBody>
          <a:bodyPr vert="horz" lIns="91440" tIns="45720" rIns="91440" bIns="45720" rtlCol="0" anchor="t">
            <a:normAutofit/>
          </a:bodyPr>
          <a:lstStyle>
            <a:lvl1pPr marL="0" indent="0">
              <a:buNone/>
              <a:defRPr lang="en-US" sz="1867" b="0" i="0" kern="1200" cap="small" dirty="0">
                <a:solidFill>
                  <a:schemeClr val="bg2">
                    <a:lumMod val="40000"/>
                    <a:lumOff val="60000"/>
                  </a:schemeClr>
                </a:solidFill>
                <a:latin typeface="+mj-lt"/>
                <a:ea typeface="+mj-ea"/>
                <a:cs typeface="+mj-cs"/>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marL="0" lvl="0" indent="0">
              <a:buNone/>
            </a:pPr>
            <a:r>
              <a:rPr lang="ru-RU"/>
              <a:t>Образец текста</a:t>
            </a:r>
          </a:p>
        </p:txBody>
      </p:sp>
      <p:sp>
        <p:nvSpPr>
          <p:cNvPr id="10" name="Text Placeholder 3"/>
          <p:cNvSpPr>
            <a:spLocks noGrp="1"/>
          </p:cNvSpPr>
          <p:nvPr>
            <p:ph type="body" sz="half" idx="2"/>
          </p:nvPr>
        </p:nvSpPr>
        <p:spPr>
          <a:xfrm>
            <a:off x="1539940" y="5800876"/>
            <a:ext cx="11767545" cy="2235200"/>
          </a:xfrm>
        </p:spPr>
        <p:txBody>
          <a:bodyPr anchor="ctr">
            <a:normAutofit/>
          </a:bodyPr>
          <a:lstStyle>
            <a:lvl1pPr marL="0" indent="0">
              <a:buNone/>
              <a:defRPr sz="24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1197727" y="1295004"/>
            <a:ext cx="1069216" cy="2595454"/>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6266" dirty="0"/>
              <a:t>“</a:t>
            </a:r>
          </a:p>
        </p:txBody>
      </p:sp>
      <p:sp>
        <p:nvSpPr>
          <p:cNvPr id="15" name="TextBox 14"/>
          <p:cNvSpPr txBox="1"/>
          <p:nvPr/>
        </p:nvSpPr>
        <p:spPr>
          <a:xfrm>
            <a:off x="12440653" y="3485050"/>
            <a:ext cx="1069216" cy="2595454"/>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6266" dirty="0"/>
              <a:t>”</a:t>
            </a:r>
          </a:p>
        </p:txBody>
      </p:sp>
    </p:spTree>
    <p:extLst>
      <p:ext uri="{BB962C8B-B14F-4D97-AF65-F5344CB8AC3E}">
        <p14:creationId xmlns:p14="http://schemas.microsoft.com/office/powerpoint/2010/main" val="2099527761"/>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539939" y="4165601"/>
            <a:ext cx="11767547" cy="2204240"/>
          </a:xfrm>
        </p:spPr>
        <p:txBody>
          <a:bodyPr anchor="b"/>
          <a:lstStyle>
            <a:lvl1pPr algn="l">
              <a:defRPr sz="5333" b="0" cap="none"/>
            </a:lvl1pPr>
          </a:lstStyle>
          <a:p>
            <a:r>
              <a:rPr lang="ru-RU"/>
              <a:t>Образец заголовка</a:t>
            </a:r>
            <a:endParaRPr lang="en-US" dirty="0"/>
          </a:p>
        </p:txBody>
      </p:sp>
      <p:sp>
        <p:nvSpPr>
          <p:cNvPr id="3" name="Text Placeholder 2"/>
          <p:cNvSpPr>
            <a:spLocks noGrp="1"/>
          </p:cNvSpPr>
          <p:nvPr>
            <p:ph type="body" idx="1"/>
          </p:nvPr>
        </p:nvSpPr>
        <p:spPr>
          <a:xfrm>
            <a:off x="1539940" y="6369841"/>
            <a:ext cx="11767545" cy="1147200"/>
          </a:xfrm>
        </p:spPr>
        <p:txBody>
          <a:bodyPr anchor="t"/>
          <a:lstStyle>
            <a:lvl1pPr marL="0" indent="0" algn="l">
              <a:buNone/>
              <a:defRPr sz="2667" cap="none">
                <a:solidFill>
                  <a:schemeClr val="bg2">
                    <a:lumMod val="40000"/>
                    <a:lumOff val="6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8231374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600"/>
            </a:lvl1pPr>
          </a:lstStyle>
          <a:p>
            <a:r>
              <a:rPr lang="ru-RU"/>
              <a:t>Образец заголовка</a:t>
            </a:r>
            <a:endParaRPr lang="en-US" dirty="0"/>
          </a:p>
        </p:txBody>
      </p:sp>
      <p:sp>
        <p:nvSpPr>
          <p:cNvPr id="3" name="Text Placeholder 2"/>
          <p:cNvSpPr>
            <a:spLocks noGrp="1"/>
          </p:cNvSpPr>
          <p:nvPr>
            <p:ph type="body" idx="1"/>
          </p:nvPr>
        </p:nvSpPr>
        <p:spPr>
          <a:xfrm>
            <a:off x="843929" y="2641600"/>
            <a:ext cx="3929155"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16" name="Text Placeholder 3"/>
          <p:cNvSpPr>
            <a:spLocks noGrp="1"/>
          </p:cNvSpPr>
          <p:nvPr>
            <p:ph type="body" sz="half" idx="15"/>
          </p:nvPr>
        </p:nvSpPr>
        <p:spPr>
          <a:xfrm>
            <a:off x="869951" y="3556000"/>
            <a:ext cx="3903133"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Text Placeholder 4"/>
          <p:cNvSpPr>
            <a:spLocks noGrp="1"/>
          </p:cNvSpPr>
          <p:nvPr>
            <p:ph type="body" sz="quarter" idx="3"/>
          </p:nvPr>
        </p:nvSpPr>
        <p:spPr>
          <a:xfrm>
            <a:off x="5178213" y="2641600"/>
            <a:ext cx="3914988"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19" name="Text Placeholder 3"/>
          <p:cNvSpPr>
            <a:spLocks noGrp="1"/>
          </p:cNvSpPr>
          <p:nvPr>
            <p:ph type="body" sz="half" idx="16"/>
          </p:nvPr>
        </p:nvSpPr>
        <p:spPr>
          <a:xfrm>
            <a:off x="5164141" y="3556000"/>
            <a:ext cx="3929059"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14" name="Text Placeholder 4"/>
          <p:cNvSpPr>
            <a:spLocks noGrp="1"/>
          </p:cNvSpPr>
          <p:nvPr>
            <p:ph type="body" sz="quarter" idx="13"/>
          </p:nvPr>
        </p:nvSpPr>
        <p:spPr>
          <a:xfrm>
            <a:off x="9499601" y="2641600"/>
            <a:ext cx="39094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20" name="Text Placeholder 3"/>
          <p:cNvSpPr>
            <a:spLocks noGrp="1"/>
          </p:cNvSpPr>
          <p:nvPr>
            <p:ph type="body" sz="half" idx="17"/>
          </p:nvPr>
        </p:nvSpPr>
        <p:spPr>
          <a:xfrm>
            <a:off x="9499601" y="3556000"/>
            <a:ext cx="3909484" cy="4785784"/>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cxnSp>
        <p:nvCxnSpPr>
          <p:cNvPr id="17" name="Straight Connector 16"/>
          <p:cNvCxnSpPr/>
          <p:nvPr/>
        </p:nvCxnSpPr>
        <p:spPr>
          <a:xfrm>
            <a:off x="4968189"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9282969"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600470897"/>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5600"/>
            </a:lvl1pPr>
          </a:lstStyle>
          <a:p>
            <a:r>
              <a:rPr lang="ru-RU"/>
              <a:t>Образец заголовка</a:t>
            </a:r>
            <a:endParaRPr lang="en-US" dirty="0"/>
          </a:p>
        </p:txBody>
      </p:sp>
      <p:sp>
        <p:nvSpPr>
          <p:cNvPr id="3" name="Text Placeholder 2"/>
          <p:cNvSpPr>
            <a:spLocks noGrp="1"/>
          </p:cNvSpPr>
          <p:nvPr>
            <p:ph type="body" idx="1"/>
          </p:nvPr>
        </p:nvSpPr>
        <p:spPr>
          <a:xfrm>
            <a:off x="869951" y="5667932"/>
            <a:ext cx="3920067"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29" name="Picture Placeholder 2"/>
          <p:cNvSpPr>
            <a:spLocks noGrp="1" noChangeAspect="1"/>
          </p:cNvSpPr>
          <p:nvPr>
            <p:ph type="pic" idx="15"/>
          </p:nvPr>
        </p:nvSpPr>
        <p:spPr>
          <a:xfrm>
            <a:off x="869951" y="2946400"/>
            <a:ext cx="3920067"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2" name="Text Placeholder 3"/>
          <p:cNvSpPr>
            <a:spLocks noGrp="1"/>
          </p:cNvSpPr>
          <p:nvPr>
            <p:ph type="body" sz="half" idx="18"/>
          </p:nvPr>
        </p:nvSpPr>
        <p:spPr>
          <a:xfrm>
            <a:off x="869951" y="6436282"/>
            <a:ext cx="3920067"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5" name="Text Placeholder 4"/>
          <p:cNvSpPr>
            <a:spLocks noGrp="1"/>
          </p:cNvSpPr>
          <p:nvPr>
            <p:ph type="body" sz="quarter" idx="3"/>
          </p:nvPr>
        </p:nvSpPr>
        <p:spPr>
          <a:xfrm>
            <a:off x="5185834" y="5667932"/>
            <a:ext cx="3907367"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30" name="Picture Placeholder 2"/>
          <p:cNvSpPr>
            <a:spLocks noGrp="1" noChangeAspect="1"/>
          </p:cNvSpPr>
          <p:nvPr>
            <p:ph type="pic" idx="21"/>
          </p:nvPr>
        </p:nvSpPr>
        <p:spPr>
          <a:xfrm>
            <a:off x="5185833" y="2946400"/>
            <a:ext cx="3907367"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3" name="Text Placeholder 3"/>
          <p:cNvSpPr>
            <a:spLocks noGrp="1"/>
          </p:cNvSpPr>
          <p:nvPr>
            <p:ph type="body" sz="half" idx="19"/>
          </p:nvPr>
        </p:nvSpPr>
        <p:spPr>
          <a:xfrm>
            <a:off x="5184030" y="6436281"/>
            <a:ext cx="3912541"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sp>
        <p:nvSpPr>
          <p:cNvPr id="14" name="Text Placeholder 4"/>
          <p:cNvSpPr>
            <a:spLocks noGrp="1"/>
          </p:cNvSpPr>
          <p:nvPr>
            <p:ph type="body" sz="quarter" idx="13"/>
          </p:nvPr>
        </p:nvSpPr>
        <p:spPr>
          <a:xfrm>
            <a:off x="9499601" y="5667932"/>
            <a:ext cx="39094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31" name="Picture Placeholder 2"/>
          <p:cNvSpPr>
            <a:spLocks noGrp="1" noChangeAspect="1"/>
          </p:cNvSpPr>
          <p:nvPr>
            <p:ph type="pic" idx="22"/>
          </p:nvPr>
        </p:nvSpPr>
        <p:spPr>
          <a:xfrm>
            <a:off x="9499599" y="2946400"/>
            <a:ext cx="3909484" cy="203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ru-RU"/>
              <a:t>Вставка рисунка</a:t>
            </a:r>
            <a:endParaRPr lang="en-US" dirty="0"/>
          </a:p>
        </p:txBody>
      </p:sp>
      <p:sp>
        <p:nvSpPr>
          <p:cNvPr id="24" name="Text Placeholder 3"/>
          <p:cNvSpPr>
            <a:spLocks noGrp="1"/>
          </p:cNvSpPr>
          <p:nvPr>
            <p:ph type="body" sz="half" idx="20"/>
          </p:nvPr>
        </p:nvSpPr>
        <p:spPr>
          <a:xfrm>
            <a:off x="9499434" y="6436278"/>
            <a:ext cx="3914663" cy="878919"/>
          </a:xfrm>
        </p:spPr>
        <p:txBody>
          <a:bodyPr anchor="t">
            <a:normAutofit/>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ru-RU"/>
              <a:t>Образец текста</a:t>
            </a:r>
          </a:p>
        </p:txBody>
      </p:sp>
      <p:cxnSp>
        <p:nvCxnSpPr>
          <p:cNvPr id="19" name="Straight Connector 18"/>
          <p:cNvCxnSpPr/>
          <p:nvPr/>
        </p:nvCxnSpPr>
        <p:spPr>
          <a:xfrm>
            <a:off x="4968189" y="2844800"/>
            <a:ext cx="0" cy="52832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9282969" y="2844800"/>
            <a:ext cx="0" cy="5289176"/>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7798558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
        <p:nvSpPr>
          <p:cNvPr id="157" name="Shape 157"/>
          <p:cNvSpPr txBox="1">
            <a:spLocks noGrp="1"/>
          </p:cNvSpPr>
          <p:nvPr>
            <p:ph type="body" idx="1"/>
          </p:nvPr>
        </p:nvSpPr>
        <p:spPr>
          <a:xfrm>
            <a:off x="1155700" y="2603500"/>
            <a:ext cx="13931900" cy="5702299"/>
          </a:xfrm>
          <a:prstGeom prst="rect">
            <a:avLst/>
          </a:prstGeom>
          <a:noFill/>
          <a:ln>
            <a:noFill/>
          </a:ln>
        </p:spPr>
        <p:txBody>
          <a:bodyPr lIns="91425" tIns="91425" rIns="91425" bIns="91425" anchor="t" anchorCtr="0"/>
          <a:lstStyle>
            <a:lvl1pPr marL="647700" lvl="0" indent="-165861" algn="l" rtl="0">
              <a:spcBef>
                <a:spcPts val="3500"/>
              </a:spcBef>
              <a:spcAft>
                <a:spcPts val="0"/>
              </a:spcAft>
              <a:buClr>
                <a:schemeClr val="lt1"/>
              </a:buClr>
              <a:buFont typeface="Cabin"/>
              <a:buChar char="•"/>
              <a:defRPr sz="3200"/>
            </a:lvl1pPr>
            <a:lvl2pPr marL="939800" lvl="1" indent="-165861" algn="l" rtl="0">
              <a:spcBef>
                <a:spcPts val="3500"/>
              </a:spcBef>
              <a:spcAft>
                <a:spcPts val="0"/>
              </a:spcAft>
              <a:buClr>
                <a:schemeClr val="lt1"/>
              </a:buClr>
              <a:buFont typeface="Cabin"/>
              <a:buChar char="•"/>
              <a:defRPr/>
            </a:lvl2pPr>
            <a:lvl3pPr marL="1231900" lvl="2" indent="-165861" algn="l" rtl="0">
              <a:spcBef>
                <a:spcPts val="3500"/>
              </a:spcBef>
              <a:spcAft>
                <a:spcPts val="0"/>
              </a:spcAft>
              <a:buClr>
                <a:schemeClr val="lt1"/>
              </a:buClr>
              <a:buFont typeface="Cabin"/>
              <a:buChar char="•"/>
              <a:defRPr/>
            </a:lvl3pPr>
            <a:lvl4pPr marL="1536700" lvl="3" indent="-165861" algn="l" rtl="0">
              <a:spcBef>
                <a:spcPts val="3500"/>
              </a:spcBef>
              <a:spcAft>
                <a:spcPts val="0"/>
              </a:spcAft>
              <a:buClr>
                <a:schemeClr val="lt1"/>
              </a:buClr>
              <a:buFont typeface="Cabin"/>
              <a:buChar char="•"/>
              <a:defRPr/>
            </a:lvl4pPr>
            <a:lvl5pPr marL="1828800" lvl="4" indent="-165861" algn="l" rtl="0">
              <a:spcBef>
                <a:spcPts val="3500"/>
              </a:spcBef>
              <a:spcAft>
                <a:spcPts val="0"/>
              </a:spcAft>
              <a:buClr>
                <a:schemeClr val="lt1"/>
              </a:buClr>
              <a:buFont typeface="Cabin"/>
              <a:buChar char="•"/>
              <a:defRPr/>
            </a:lvl5pPr>
            <a:lvl6pPr marL="2286000" lvl="5" indent="-165861" algn="l" rtl="0">
              <a:spcBef>
                <a:spcPts val="3500"/>
              </a:spcBef>
              <a:spcAft>
                <a:spcPts val="0"/>
              </a:spcAft>
              <a:buClr>
                <a:schemeClr val="lt1"/>
              </a:buClr>
              <a:buFont typeface="Cabin"/>
              <a:buChar char="•"/>
              <a:defRPr/>
            </a:lvl6pPr>
            <a:lvl7pPr marL="2743200" lvl="6" indent="-165861" algn="l" rtl="0">
              <a:spcBef>
                <a:spcPts val="3500"/>
              </a:spcBef>
              <a:spcAft>
                <a:spcPts val="0"/>
              </a:spcAft>
              <a:buClr>
                <a:schemeClr val="lt1"/>
              </a:buClr>
              <a:buFont typeface="Cabin"/>
              <a:buChar char="•"/>
              <a:defRPr/>
            </a:lvl7pPr>
            <a:lvl8pPr marL="3200400" lvl="7" indent="-165861" algn="l" rtl="0">
              <a:spcBef>
                <a:spcPts val="3500"/>
              </a:spcBef>
              <a:spcAft>
                <a:spcPts val="0"/>
              </a:spcAft>
              <a:buClr>
                <a:schemeClr val="lt1"/>
              </a:buClr>
              <a:buFont typeface="Cabin"/>
              <a:buChar char="•"/>
              <a:defRPr/>
            </a:lvl8pPr>
            <a:lvl9pPr marL="3657600" lvl="8" indent="-165861" algn="l" rtl="0">
              <a:spcBef>
                <a:spcPts val="3500"/>
              </a:spcBef>
              <a:spcAft>
                <a:spcPts val="0"/>
              </a:spcAft>
              <a:buClr>
                <a:schemeClr val="lt1"/>
              </a:buClr>
              <a:buFont typeface="Cabin"/>
              <a:buChar char="•"/>
              <a:defRPr/>
            </a:lvl9pPr>
          </a:lstStyle>
          <a:p>
            <a:endParaRPr dirty="0"/>
          </a:p>
        </p:txBody>
      </p:sp>
    </p:spTree>
    <p:extLst>
      <p:ext uri="{BB962C8B-B14F-4D97-AF65-F5344CB8AC3E}">
        <p14:creationId xmlns:p14="http://schemas.microsoft.com/office/powerpoint/2010/main" val="1632996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36078882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072284" y="573618"/>
            <a:ext cx="2336801" cy="7768167"/>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869951" y="1183219"/>
            <a:ext cx="9897532" cy="715856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54203489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183203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155"/>
        <p:cNvGrpSpPr/>
        <p:nvPr/>
      </p:nvGrpSpPr>
      <p:grpSpPr>
        <a:xfrm>
          <a:off x="0" y="0"/>
          <a:ext cx="0" cy="0"/>
          <a:chOff x="0" y="0"/>
          <a:chExt cx="0" cy="0"/>
        </a:xfrm>
      </p:grpSpPr>
    </p:spTree>
    <p:extLst>
      <p:ext uri="{BB962C8B-B14F-4D97-AF65-F5344CB8AC3E}">
        <p14:creationId xmlns:p14="http://schemas.microsoft.com/office/powerpoint/2010/main" val="324771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1155700" y="789709"/>
            <a:ext cx="13931900" cy="1750290"/>
          </a:xfrm>
          <a:prstGeom prst="rect">
            <a:avLst/>
          </a:prstGeom>
          <a:noFill/>
          <a:ln>
            <a:noFill/>
          </a:ln>
        </p:spPr>
        <p:txBody>
          <a:bodyPr lIns="91425" tIns="91425" rIns="91425" bIns="91425" anchor="ctr" anchorCtr="0"/>
          <a:lstStyle>
            <a:lvl1pPr lvl="0" algn="ctr" rtl="0">
              <a:spcBef>
                <a:spcPts val="0"/>
              </a:spcBef>
              <a:spcAft>
                <a:spcPts val="0"/>
              </a:spcAft>
              <a:defRPr/>
            </a:lvl1pPr>
            <a:lvl2pPr lvl="1" algn="ctr" rtl="0">
              <a:spcBef>
                <a:spcPts val="0"/>
              </a:spcBef>
              <a:spcAft>
                <a:spcPts val="0"/>
              </a:spcAft>
              <a:defRPr/>
            </a:lvl2pPr>
            <a:lvl3pPr lvl="2" algn="ctr" rtl="0">
              <a:spcBef>
                <a:spcPts val="0"/>
              </a:spcBef>
              <a:spcAft>
                <a:spcPts val="0"/>
              </a:spcAft>
              <a:defRPr/>
            </a:lvl3pPr>
            <a:lvl4pPr lvl="3" algn="ctr" rtl="0">
              <a:spcBef>
                <a:spcPts val="0"/>
              </a:spcBef>
              <a:spcAft>
                <a:spcPts val="0"/>
              </a:spcAft>
              <a:defRPr/>
            </a:lvl4pPr>
            <a:lvl5pPr lvl="4" algn="ctr" rtl="0">
              <a:spcBef>
                <a:spcPts val="0"/>
              </a:spcBef>
              <a:spcAft>
                <a:spcPts val="0"/>
              </a:spcAft>
              <a:defRPr/>
            </a:lvl5pPr>
            <a:lvl6pPr marL="457200" lvl="5" algn="ctr" rtl="0">
              <a:spcBef>
                <a:spcPts val="0"/>
              </a:spcBef>
              <a:spcAft>
                <a:spcPts val="0"/>
              </a:spcAft>
              <a:defRPr/>
            </a:lvl6pPr>
            <a:lvl7pPr marL="914400" lvl="6" algn="ctr" rtl="0">
              <a:spcBef>
                <a:spcPts val="0"/>
              </a:spcBef>
              <a:spcAft>
                <a:spcPts val="0"/>
              </a:spcAft>
              <a:defRPr/>
            </a:lvl7pPr>
            <a:lvl8pPr marL="1371600" lvl="7" algn="ctr" rtl="0">
              <a:spcBef>
                <a:spcPts val="0"/>
              </a:spcBef>
              <a:spcAft>
                <a:spcPts val="0"/>
              </a:spcAft>
              <a:defRPr/>
            </a:lvl8pPr>
            <a:lvl9pPr marL="1828800" lvl="8" algn="ctr" rtl="0">
              <a:spcBef>
                <a:spcPts val="0"/>
              </a:spcBef>
              <a:spcAft>
                <a:spcPts val="0"/>
              </a:spcAft>
              <a:defRPr/>
            </a:lvl9pPr>
          </a:lstStyle>
          <a:p>
            <a:endParaRPr/>
          </a:p>
        </p:txBody>
      </p:sp>
    </p:spTree>
    <p:extLst>
      <p:ext uri="{BB962C8B-B14F-4D97-AF65-F5344CB8AC3E}">
        <p14:creationId xmlns:p14="http://schemas.microsoft.com/office/powerpoint/2010/main" val="1259154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Shape 155"/>
        <p:cNvGrpSpPr/>
        <p:nvPr/>
      </p:nvGrpSpPr>
      <p:grpSpPr>
        <a:xfrm>
          <a:off x="0" y="0"/>
          <a:ext cx="0" cy="0"/>
          <a:chOff x="0" y="0"/>
          <a:chExt cx="0" cy="0"/>
        </a:xfrm>
      </p:grpSpPr>
    </p:spTree>
    <p:extLst>
      <p:ext uri="{BB962C8B-B14F-4D97-AF65-F5344CB8AC3E}">
        <p14:creationId xmlns:p14="http://schemas.microsoft.com/office/powerpoint/2010/main" val="199010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39940" y="1930401"/>
            <a:ext cx="11767544" cy="4439441"/>
          </a:xfrm>
        </p:spPr>
        <p:txBody>
          <a:bodyPr anchor="b"/>
          <a:lstStyle>
            <a:lvl1pPr>
              <a:defRPr sz="9600"/>
            </a:lvl1pPr>
          </a:lstStyle>
          <a:p>
            <a:r>
              <a:rPr lang="ru-RU"/>
              <a:t>Образец заголовка</a:t>
            </a:r>
            <a:endParaRPr lang="en-US" dirty="0"/>
          </a:p>
        </p:txBody>
      </p:sp>
      <p:sp>
        <p:nvSpPr>
          <p:cNvPr id="3" name="Subtitle 2"/>
          <p:cNvSpPr>
            <a:spLocks noGrp="1"/>
          </p:cNvSpPr>
          <p:nvPr>
            <p:ph type="subTitle" idx="1"/>
          </p:nvPr>
        </p:nvSpPr>
        <p:spPr>
          <a:xfrm>
            <a:off x="1539940" y="6369840"/>
            <a:ext cx="11767544" cy="1148560"/>
          </a:xfrm>
        </p:spPr>
        <p:txBody>
          <a:bodyPr anchor="t"/>
          <a:lstStyle>
            <a:lvl1pPr marL="0" indent="0" algn="l">
              <a:buNone/>
              <a:defRPr cap="all">
                <a:solidFill>
                  <a:schemeClr val="bg2">
                    <a:lumMod val="40000"/>
                    <a:lumOff val="6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2169832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35640425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539942" y="3815645"/>
            <a:ext cx="11767543" cy="2554196"/>
          </a:xfrm>
        </p:spPr>
        <p:txBody>
          <a:bodyPr anchor="b"/>
          <a:lstStyle>
            <a:lvl1pPr algn="l">
              <a:defRPr sz="5333" b="0" cap="none"/>
            </a:lvl1pPr>
          </a:lstStyle>
          <a:p>
            <a:r>
              <a:rPr lang="ru-RU"/>
              <a:t>Образец заголовка</a:t>
            </a:r>
            <a:endParaRPr lang="en-US" dirty="0"/>
          </a:p>
        </p:txBody>
      </p:sp>
      <p:sp>
        <p:nvSpPr>
          <p:cNvPr id="3" name="Text Placeholder 2"/>
          <p:cNvSpPr>
            <a:spLocks noGrp="1"/>
          </p:cNvSpPr>
          <p:nvPr>
            <p:ph type="body" idx="1"/>
          </p:nvPr>
        </p:nvSpPr>
        <p:spPr>
          <a:xfrm>
            <a:off x="1539940" y="6369841"/>
            <a:ext cx="11767544" cy="1147200"/>
          </a:xfrm>
        </p:spPr>
        <p:txBody>
          <a:bodyPr anchor="t"/>
          <a:lstStyle>
            <a:lvl1pPr marL="0" indent="0" algn="l">
              <a:buNone/>
              <a:defRPr sz="2667" cap="all">
                <a:solidFill>
                  <a:schemeClr val="bg2">
                    <a:lumMod val="40000"/>
                    <a:lumOff val="6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12/9/2021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269912748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471084" y="2747434"/>
            <a:ext cx="5861785" cy="5594351"/>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539325" y="2741457"/>
            <a:ext cx="5861788" cy="5600327"/>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114731885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471084" y="2540000"/>
            <a:ext cx="5861784"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4" name="Content Placeholder 3"/>
          <p:cNvSpPr>
            <a:spLocks noGrp="1"/>
          </p:cNvSpPr>
          <p:nvPr>
            <p:ph sz="half" idx="2"/>
          </p:nvPr>
        </p:nvSpPr>
        <p:spPr>
          <a:xfrm>
            <a:off x="1471084" y="3352800"/>
            <a:ext cx="5861785" cy="4988984"/>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39328" y="2540000"/>
            <a:ext cx="5861785" cy="768349"/>
          </a:xfrm>
        </p:spPr>
        <p:txBody>
          <a:bodyPr anchor="b">
            <a:noAutofit/>
          </a:bodyPr>
          <a:lstStyle>
            <a:lvl1pPr marL="0" indent="0">
              <a:buNone/>
              <a:defRPr sz="3200" b="0">
                <a:solidFill>
                  <a:schemeClr val="bg2">
                    <a:lumMod val="40000"/>
                    <a:lumOff val="60000"/>
                  </a:schemeClr>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ru-RU"/>
              <a:t>Образец текста</a:t>
            </a:r>
          </a:p>
        </p:txBody>
      </p:sp>
      <p:sp>
        <p:nvSpPr>
          <p:cNvPr id="6" name="Content Placeholder 5"/>
          <p:cNvSpPr>
            <a:spLocks noGrp="1"/>
          </p:cNvSpPr>
          <p:nvPr>
            <p:ph sz="quarter" idx="4"/>
          </p:nvPr>
        </p:nvSpPr>
        <p:spPr>
          <a:xfrm>
            <a:off x="7539328" y="3352800"/>
            <a:ext cx="5861785" cy="4988984"/>
          </a:xfrm>
        </p:spPr>
        <p:txBody>
          <a:bodyPr>
            <a:normAutofit/>
          </a:bodyPr>
          <a:lstStyle>
            <a:lvl1pPr>
              <a:defRPr sz="2400"/>
            </a:lvl1pPr>
            <a:lvl2pPr>
              <a:defRPr sz="2133"/>
            </a:lvl2pPr>
            <a:lvl3pPr>
              <a:defRPr sz="1867"/>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extLst>
      <p:ext uri="{BB962C8B-B14F-4D97-AF65-F5344CB8AC3E}">
        <p14:creationId xmlns:p14="http://schemas.microsoft.com/office/powerpoint/2010/main" val="601389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2.pn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image" Target="../media/image5.png"/><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image" Target="../media/image4.png"/><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dk2"/>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155700" y="1536700"/>
            <a:ext cx="13931900" cy="3086099"/>
          </a:xfrm>
          <a:prstGeom prst="rect">
            <a:avLst/>
          </a:prstGeom>
          <a:noFill/>
          <a:ln>
            <a:noFill/>
          </a:ln>
        </p:spPr>
        <p:txBody>
          <a:bodyPr lIns="91425" tIns="91425" rIns="91425" bIns="91425" anchor="b" anchorCtr="0"/>
          <a:lstStyle>
            <a:lvl1pPr marL="0" marR="0" lvl="0" indent="0" algn="ctr" rtl="0">
              <a:spcBef>
                <a:spcPts val="0"/>
              </a:spcBef>
              <a:spcAft>
                <a:spcPts val="0"/>
              </a:spcAft>
              <a:defRPr/>
            </a:lvl1pPr>
            <a:lvl2pPr marL="0" marR="0" lvl="1" indent="0" algn="ctr" rtl="0">
              <a:spcBef>
                <a:spcPts val="0"/>
              </a:spcBef>
              <a:spcAft>
                <a:spcPts val="0"/>
              </a:spcAft>
              <a:defRPr/>
            </a:lvl2pPr>
            <a:lvl3pPr marL="0" marR="0" lvl="2" indent="0" algn="ctr" rtl="0">
              <a:spcBef>
                <a:spcPts val="0"/>
              </a:spcBef>
              <a:spcAft>
                <a:spcPts val="0"/>
              </a:spcAft>
              <a:defRPr/>
            </a:lvl3pPr>
            <a:lvl4pPr marL="0" marR="0" lvl="3" indent="0" algn="ctr" rtl="0">
              <a:spcBef>
                <a:spcPts val="0"/>
              </a:spcBef>
              <a:spcAft>
                <a:spcPts val="0"/>
              </a:spcAft>
              <a:defRPr/>
            </a:lvl4pPr>
            <a:lvl5pPr marL="0" marR="0" lvl="4" indent="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7" name="Shape 7"/>
          <p:cNvSpPr txBox="1">
            <a:spLocks noGrp="1"/>
          </p:cNvSpPr>
          <p:nvPr>
            <p:ph type="body" idx="1"/>
          </p:nvPr>
        </p:nvSpPr>
        <p:spPr>
          <a:xfrm>
            <a:off x="1155700" y="4711700"/>
            <a:ext cx="13931900" cy="1054100"/>
          </a:xfrm>
          <a:prstGeom prst="rect">
            <a:avLst/>
          </a:prstGeom>
          <a:noFill/>
          <a:ln>
            <a:noFill/>
          </a:ln>
        </p:spPr>
        <p:txBody>
          <a:bodyPr lIns="91425" tIns="91425" rIns="91425" bIns="91425" anchor="t" anchorCtr="0"/>
          <a:lstStyle>
            <a:lvl1pPr marL="342900" marR="0" lvl="0" indent="-342900" algn="ctr" rtl="0">
              <a:spcBef>
                <a:spcPts val="0"/>
              </a:spcBef>
              <a:spcAft>
                <a:spcPts val="0"/>
              </a:spcAft>
              <a:defRPr/>
            </a:lvl1pPr>
            <a:lvl2pPr marL="742950" marR="0" lvl="1" indent="-285750" algn="ctr" rtl="0">
              <a:spcBef>
                <a:spcPts val="0"/>
              </a:spcBef>
              <a:spcAft>
                <a:spcPts val="0"/>
              </a:spcAft>
              <a:defRPr/>
            </a:lvl2pPr>
            <a:lvl3pPr marL="1143000" marR="0" lvl="2" indent="-228600" algn="ctr" rtl="0">
              <a:spcBef>
                <a:spcPts val="0"/>
              </a:spcBef>
              <a:spcAft>
                <a:spcPts val="0"/>
              </a:spcAft>
              <a:defRPr/>
            </a:lvl3pPr>
            <a:lvl4pPr marL="1600200" marR="0" lvl="3" indent="-228600" algn="ctr" rtl="0">
              <a:spcBef>
                <a:spcPts val="0"/>
              </a:spcBef>
              <a:spcAft>
                <a:spcPts val="0"/>
              </a:spcAft>
              <a:defRPr/>
            </a:lvl4pPr>
            <a:lvl5pPr marL="2057400" marR="0" lvl="4" indent="-228600" algn="ctr" rtl="0">
              <a:spcBef>
                <a:spcPts val="0"/>
              </a:spcBef>
              <a:spcAft>
                <a:spcPts val="0"/>
              </a:spcAft>
              <a:defRPr/>
            </a:lvl5pPr>
            <a:lvl6pPr marL="457200" marR="0" lvl="5" indent="0" algn="ctr" rtl="0">
              <a:spcBef>
                <a:spcPts val="0"/>
              </a:spcBef>
              <a:spcAft>
                <a:spcPts val="0"/>
              </a:spcAft>
              <a:defRPr/>
            </a:lvl6pPr>
            <a:lvl7pPr marL="914400" marR="0" lvl="6" indent="0" algn="ctr" rtl="0">
              <a:spcBef>
                <a:spcPts val="0"/>
              </a:spcBef>
              <a:spcAft>
                <a:spcPts val="0"/>
              </a:spcAft>
              <a:defRPr/>
            </a:lvl7pPr>
            <a:lvl8pPr marL="1371600" marR="0" lvl="7" indent="0" algn="ctr" rtl="0">
              <a:spcBef>
                <a:spcPts val="0"/>
              </a:spcBef>
              <a:spcAft>
                <a:spcPts val="0"/>
              </a:spcAft>
              <a:defRPr/>
            </a:lvl8pPr>
            <a:lvl9pPr marL="1828800" marR="0" lvl="8" indent="0" algn="ctr" rtl="0">
              <a:spcBef>
                <a:spcPts val="0"/>
              </a:spcBef>
              <a:spcAft>
                <a:spcPts val="0"/>
              </a:spcAft>
              <a:defRPr/>
            </a:lvl9pPr>
          </a:lstStyle>
          <a:p>
            <a:endParaRPr/>
          </a:p>
        </p:txBody>
      </p:sp>
      <p:sp>
        <p:nvSpPr>
          <p:cNvPr id="4" name="Rectangle 3"/>
          <p:cNvSpPr>
            <a:spLocks noChangeArrowheads="1"/>
          </p:cNvSpPr>
          <p:nvPr userDrawn="1"/>
        </p:nvSpPr>
        <p:spPr bwMode="auto">
          <a:xfrm>
            <a:off x="0" y="0"/>
            <a:ext cx="16256000" cy="768096"/>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
        <p:nvSpPr>
          <p:cNvPr id="5" name="Rectangle 3"/>
          <p:cNvSpPr>
            <a:spLocks noChangeArrowheads="1"/>
          </p:cNvSpPr>
          <p:nvPr userDrawn="1"/>
        </p:nvSpPr>
        <p:spPr bwMode="auto">
          <a:xfrm>
            <a:off x="0" y="8357616"/>
            <a:ext cx="16256000" cy="78638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Tree>
    <p:extLst>
      <p:ext uri="{BB962C8B-B14F-4D97-AF65-F5344CB8AC3E}">
        <p14:creationId xmlns:p14="http://schemas.microsoft.com/office/powerpoint/2010/main" val="875621377"/>
      </p:ext>
    </p:extLst>
  </p:cSld>
  <p:clrMap bg1="lt1" tx1="dk1" bg2="dk2" tx2="lt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1">
            <a:extLst>
              <a:ext uri="{28A0092B-C50C-407E-A947-70E740481C1C}">
                <a14:useLocalDpi xmlns:a14="http://schemas.microsoft.com/office/drawing/2010/main" val="0"/>
              </a:ext>
            </a:extLst>
          </a:blip>
          <a:srcRect l="3613"/>
          <a:stretch/>
        </p:blipFill>
        <p:spPr>
          <a:xfrm>
            <a:off x="0" y="3559581"/>
            <a:ext cx="5382683" cy="5584420"/>
          </a:xfrm>
          <a:prstGeom prst="rect">
            <a:avLst/>
          </a:prstGeom>
        </p:spPr>
      </p:pic>
      <p:pic>
        <p:nvPicPr>
          <p:cNvPr id="7" name="Picture 6"/>
          <p:cNvPicPr>
            <a:picLocks noChangeAspect="1"/>
          </p:cNvPicPr>
          <p:nvPr/>
        </p:nvPicPr>
        <p:blipFill rotWithShape="1">
          <a:blip r:embed="rId22">
            <a:extLst>
              <a:ext uri="{28A0092B-C50C-407E-A947-70E740481C1C}">
                <a14:useLocalDpi xmlns:a14="http://schemas.microsoft.com/office/drawing/2010/main" val="0"/>
              </a:ext>
            </a:extLst>
          </a:blip>
          <a:srcRect l="35640"/>
          <a:stretch/>
        </p:blipFill>
        <p:spPr>
          <a:xfrm>
            <a:off x="0" y="3856464"/>
            <a:ext cx="2029883" cy="3153937"/>
          </a:xfrm>
          <a:prstGeom prst="rect">
            <a:avLst/>
          </a:prstGeom>
        </p:spPr>
      </p:pic>
      <p:sp>
        <p:nvSpPr>
          <p:cNvPr id="16" name="Oval 15"/>
          <p:cNvSpPr/>
          <p:nvPr/>
        </p:nvSpPr>
        <p:spPr>
          <a:xfrm>
            <a:off x="11478683" y="2235200"/>
            <a:ext cx="3759200" cy="37592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3">
            <a:extLst>
              <a:ext uri="{28A0092B-C50C-407E-A947-70E740481C1C}">
                <a14:useLocalDpi xmlns:a14="http://schemas.microsoft.com/office/drawing/2010/main" val="0"/>
              </a:ext>
            </a:extLst>
          </a:blip>
          <a:srcRect t="28813"/>
          <a:stretch/>
        </p:blipFill>
        <p:spPr>
          <a:xfrm>
            <a:off x="10665884" y="1"/>
            <a:ext cx="2137849" cy="1521876"/>
          </a:xfrm>
          <a:prstGeom prst="rect">
            <a:avLst/>
          </a:prstGeom>
        </p:spPr>
      </p:pic>
      <p:pic>
        <p:nvPicPr>
          <p:cNvPr id="10" name="Picture 9"/>
          <p:cNvPicPr>
            <a:picLocks noChangeAspect="1"/>
          </p:cNvPicPr>
          <p:nvPr/>
        </p:nvPicPr>
        <p:blipFill rotWithShape="1">
          <a:blip r:embed="rId24">
            <a:extLst>
              <a:ext uri="{28A0092B-C50C-407E-A947-70E740481C1C}">
                <a14:useLocalDpi xmlns:a14="http://schemas.microsoft.com/office/drawing/2010/main" val="0"/>
              </a:ext>
            </a:extLst>
          </a:blip>
          <a:srcRect b="23320"/>
          <a:stretch/>
        </p:blipFill>
        <p:spPr>
          <a:xfrm>
            <a:off x="11474504" y="8128000"/>
            <a:ext cx="1324979" cy="1016000"/>
          </a:xfrm>
          <a:prstGeom prst="rect">
            <a:avLst/>
          </a:prstGeom>
        </p:spPr>
      </p:pic>
      <p:sp>
        <p:nvSpPr>
          <p:cNvPr id="14" name="Rectangle 13"/>
          <p:cNvSpPr/>
          <p:nvPr/>
        </p:nvSpPr>
        <p:spPr>
          <a:xfrm>
            <a:off x="13917083" y="0"/>
            <a:ext cx="914400" cy="1524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861482" y="603624"/>
            <a:ext cx="12539631" cy="1867373"/>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471084" y="2737225"/>
            <a:ext cx="11928721" cy="5593975"/>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3540853" y="2387602"/>
            <a:ext cx="1320799" cy="406399"/>
          </a:xfrm>
          <a:prstGeom prst="rect">
            <a:avLst/>
          </a:prstGeom>
        </p:spPr>
        <p:txBody>
          <a:bodyPr vert="horz" lIns="91440" tIns="45720" rIns="91440" bIns="45720" rtlCol="0" anchor="t"/>
          <a:lstStyle>
            <a:lvl1pPr algn="l">
              <a:defRPr sz="1467" b="0" i="0">
                <a:solidFill>
                  <a:schemeClr val="tx1">
                    <a:tint val="75000"/>
                    <a:alpha val="60000"/>
                  </a:schemeClr>
                </a:solidFill>
              </a:defRPr>
            </a:lvl1pPr>
          </a:lstStyle>
          <a:p>
            <a:fld id="{4AAD347D-5ACD-4C99-B74B-A9C85AD731AF}" type="datetimeFigureOut">
              <a:rPr lang="en-US" dirty="0"/>
              <a:t>12/9/2021</a:t>
            </a:fld>
            <a:endParaRPr lang="en-US" dirty="0"/>
          </a:p>
        </p:txBody>
      </p:sp>
      <p:sp>
        <p:nvSpPr>
          <p:cNvPr id="5" name="Footer Placeholder 4"/>
          <p:cNvSpPr>
            <a:spLocks noGrp="1"/>
          </p:cNvSpPr>
          <p:nvPr>
            <p:ph type="ftr" sz="quarter" idx="3"/>
          </p:nvPr>
        </p:nvSpPr>
        <p:spPr>
          <a:xfrm rot="5400000">
            <a:off x="11935432" y="4300397"/>
            <a:ext cx="5146393" cy="406401"/>
          </a:xfrm>
          <a:prstGeom prst="rect">
            <a:avLst/>
          </a:prstGeom>
        </p:spPr>
        <p:txBody>
          <a:bodyPr vert="horz" lIns="91440" tIns="45720" rIns="91440" bIns="45720" rtlCol="0" anchor="b"/>
          <a:lstStyle>
            <a:lvl1pPr algn="l">
              <a:defRPr sz="1467"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3803387" y="394306"/>
            <a:ext cx="1117599" cy="1023583"/>
          </a:xfrm>
          <a:prstGeom prst="rect">
            <a:avLst/>
          </a:prstGeom>
        </p:spPr>
        <p:txBody>
          <a:bodyPr vert="horz" lIns="91440" tIns="45720" rIns="91440" bIns="45720" rtlCol="0" anchor="b"/>
          <a:lstStyle>
            <a:lvl1pPr algn="ctr">
              <a:defRPr sz="3733" b="0" i="0">
                <a:solidFill>
                  <a:schemeClr val="tx1">
                    <a:tint val="75000"/>
                  </a:schemeClr>
                </a:solidFill>
              </a:defRPr>
            </a:lvl1pPr>
          </a:lstStyle>
          <a:p>
            <a:fld id="{D57F1E4F-1CFF-5643-939E-02111984F565}" type="slidenum">
              <a:rPr lang="en-US" dirty="0"/>
              <a:t>‹#›</a:t>
            </a:fld>
            <a:endParaRPr lang="en-US" dirty="0"/>
          </a:p>
        </p:txBody>
      </p:sp>
      <p:sp>
        <p:nvSpPr>
          <p:cNvPr id="13" name="Rectangle 3">
            <a:extLst>
              <a:ext uri="{FF2B5EF4-FFF2-40B4-BE49-F238E27FC236}">
                <a16:creationId xmlns:a16="http://schemas.microsoft.com/office/drawing/2014/main" id="{A2306B38-3A08-4BA2-A016-64DDF4221613}"/>
              </a:ext>
            </a:extLst>
          </p:cNvPr>
          <p:cNvSpPr>
            <a:spLocks noChangeArrowheads="1"/>
          </p:cNvSpPr>
          <p:nvPr userDrawn="1"/>
        </p:nvSpPr>
        <p:spPr bwMode="auto">
          <a:xfrm>
            <a:off x="0" y="0"/>
            <a:ext cx="16256000" cy="768096"/>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
        <p:nvSpPr>
          <p:cNvPr id="15" name="Rectangle 3">
            <a:extLst>
              <a:ext uri="{FF2B5EF4-FFF2-40B4-BE49-F238E27FC236}">
                <a16:creationId xmlns:a16="http://schemas.microsoft.com/office/drawing/2014/main" id="{38539B59-CF40-4B67-8C8B-9936EC7E87AA}"/>
              </a:ext>
            </a:extLst>
          </p:cNvPr>
          <p:cNvSpPr>
            <a:spLocks noChangeArrowheads="1"/>
          </p:cNvSpPr>
          <p:nvPr userDrawn="1"/>
        </p:nvSpPr>
        <p:spPr bwMode="auto">
          <a:xfrm>
            <a:off x="0" y="8357616"/>
            <a:ext cx="16256000" cy="786384"/>
          </a:xfrm>
          <a:prstGeom prst="rect">
            <a:avLst/>
          </a:prstGeom>
          <a:solidFill>
            <a:schemeClr val="bg2"/>
          </a:solidFill>
          <a:ln>
            <a:noFill/>
          </a:ln>
        </p:spPr>
        <p:txBody>
          <a:bodyPr/>
          <a:lstStyle>
            <a:lvl1pPr algn="ctr">
              <a:defRPr sz="2000">
                <a:solidFill>
                  <a:srgbClr val="FFFFFF"/>
                </a:solidFill>
                <a:latin typeface="Gill Sans" charset="0"/>
                <a:ea typeface="ヒラギノ角ゴ ProN W3" charset="-128"/>
                <a:sym typeface="Gill Sans" charset="0"/>
              </a:defRPr>
            </a:lvl1pPr>
            <a:lvl2pPr marL="742950" indent="-285750" algn="ctr">
              <a:defRPr sz="2000">
                <a:solidFill>
                  <a:srgbClr val="FFFFFF"/>
                </a:solidFill>
                <a:latin typeface="Gill Sans" charset="0"/>
                <a:ea typeface="ヒラギノ角ゴ ProN W3" charset="-128"/>
                <a:sym typeface="Gill Sans" charset="0"/>
              </a:defRPr>
            </a:lvl2pPr>
            <a:lvl3pPr marL="1143000" indent="-228600" algn="ctr">
              <a:defRPr sz="2000">
                <a:solidFill>
                  <a:srgbClr val="FFFFFF"/>
                </a:solidFill>
                <a:latin typeface="Gill Sans" charset="0"/>
                <a:ea typeface="ヒラギノ角ゴ ProN W3" charset="-128"/>
                <a:sym typeface="Gill Sans" charset="0"/>
              </a:defRPr>
            </a:lvl3pPr>
            <a:lvl4pPr marL="1600200" indent="-228600" algn="ctr">
              <a:defRPr sz="2000">
                <a:solidFill>
                  <a:srgbClr val="FFFFFF"/>
                </a:solidFill>
                <a:latin typeface="Gill Sans" charset="0"/>
                <a:ea typeface="ヒラギノ角ゴ ProN W3" charset="-128"/>
                <a:sym typeface="Gill Sans" charset="0"/>
              </a:defRPr>
            </a:lvl4pPr>
            <a:lvl5pPr marL="2057400" indent="-228600" algn="ctr">
              <a:defRPr sz="2000">
                <a:solidFill>
                  <a:srgbClr val="FFFFFF"/>
                </a:solidFill>
                <a:latin typeface="Gill Sans" charset="0"/>
                <a:ea typeface="ヒラギノ角ゴ ProN W3" charset="-128"/>
                <a:sym typeface="Gill Sans" charset="0"/>
              </a:defRPr>
            </a:lvl5pPr>
            <a:lvl6pPr marL="25146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6pPr>
            <a:lvl7pPr marL="29718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7pPr>
            <a:lvl8pPr marL="34290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8pPr>
            <a:lvl9pPr marL="3886200" indent="-228600" algn="ctr" eaLnBrk="0" fontAlgn="base" hangingPunct="0">
              <a:spcBef>
                <a:spcPct val="0"/>
              </a:spcBef>
              <a:spcAft>
                <a:spcPct val="0"/>
              </a:spcAft>
              <a:defRPr sz="2000">
                <a:solidFill>
                  <a:srgbClr val="FFFFFF"/>
                </a:solidFill>
                <a:latin typeface="Gill Sans" charset="0"/>
                <a:ea typeface="ヒラギノ角ゴ ProN W3" charset="-128"/>
                <a:sym typeface="Gill Sans" charset="0"/>
              </a:defRPr>
            </a:lvl9pPr>
          </a:lstStyle>
          <a:p>
            <a:pPr eaLnBrk="1" hangingPunct="1">
              <a:defRPr/>
            </a:pPr>
            <a:endParaRPr lang="en-US" altLang="en-US" sz="3600"/>
          </a:p>
        </p:txBody>
      </p:sp>
    </p:spTree>
    <p:extLst>
      <p:ext uri="{BB962C8B-B14F-4D97-AF65-F5344CB8AC3E}">
        <p14:creationId xmlns:p14="http://schemas.microsoft.com/office/powerpoint/2010/main" val="3957392112"/>
      </p:ext>
    </p:extLst>
  </p:cSld>
  <p:clrMap bg1="dk1" tx1="lt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sldNum="0" hdr="0" ftr="0" dt="0"/>
  <p:txStyles>
    <p:titleStyle>
      <a:lvl1pPr algn="l" defTabSz="609585" rtl="0" eaLnBrk="1" latinLnBrk="0" hangingPunct="1">
        <a:spcBef>
          <a:spcPct val="0"/>
        </a:spcBef>
        <a:buNone/>
        <a:defRPr sz="56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57189" indent="-457189" algn="l" defTabSz="609585" rtl="0" eaLnBrk="1" latinLnBrk="0" hangingPunct="1">
        <a:spcBef>
          <a:spcPts val="1333"/>
        </a:spcBef>
        <a:spcAft>
          <a:spcPts val="0"/>
        </a:spcAft>
        <a:buClr>
          <a:schemeClr val="bg2">
            <a:lumMod val="40000"/>
            <a:lumOff val="60000"/>
          </a:schemeClr>
        </a:buClr>
        <a:buSzPct val="80000"/>
        <a:buFont typeface="Wingdings 3" charset="2"/>
        <a:buChar char=""/>
        <a:defRPr sz="2667" b="0" i="0" kern="1200">
          <a:solidFill>
            <a:schemeClr val="tx1"/>
          </a:solidFill>
          <a:latin typeface="+mj-lt"/>
          <a:ea typeface="+mj-ea"/>
          <a:cs typeface="+mj-cs"/>
        </a:defRPr>
      </a:lvl1pPr>
      <a:lvl2pPr marL="990575" indent="-380990" algn="l" defTabSz="609585" rtl="0" eaLnBrk="1" latinLnBrk="0" hangingPunct="1">
        <a:spcBef>
          <a:spcPts val="1333"/>
        </a:spcBef>
        <a:spcAft>
          <a:spcPts val="0"/>
        </a:spcAft>
        <a:buClr>
          <a:schemeClr val="bg2">
            <a:lumMod val="40000"/>
            <a:lumOff val="60000"/>
          </a:schemeClr>
        </a:buClr>
        <a:buSzPct val="80000"/>
        <a:buFont typeface="Wingdings 3" charset="2"/>
        <a:buChar char=""/>
        <a:defRPr sz="2400" b="0" i="0" kern="1200">
          <a:solidFill>
            <a:schemeClr val="tx1"/>
          </a:solidFill>
          <a:latin typeface="+mj-lt"/>
          <a:ea typeface="+mj-ea"/>
          <a:cs typeface="+mj-cs"/>
        </a:defRPr>
      </a:lvl2pPr>
      <a:lvl3pPr marL="1523962"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2133" b="0" i="0" kern="1200">
          <a:solidFill>
            <a:schemeClr val="tx1"/>
          </a:solidFill>
          <a:latin typeface="+mj-lt"/>
          <a:ea typeface="+mj-ea"/>
          <a:cs typeface="+mj-cs"/>
        </a:defRPr>
      </a:lvl3pPr>
      <a:lvl4pPr marL="2133547"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4pPr>
      <a:lvl5pPr marL="2743131"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5pPr>
      <a:lvl6pPr marL="3341250"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6pPr>
      <a:lvl7pPr marL="3962301"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7pPr>
      <a:lvl8pPr marL="4571886"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8pPr>
      <a:lvl9pPr marL="5181470" indent="-304792" algn="l" defTabSz="609585" rtl="0" eaLnBrk="1" latinLnBrk="0" hangingPunct="1">
        <a:spcBef>
          <a:spcPts val="1333"/>
        </a:spcBef>
        <a:spcAft>
          <a:spcPts val="0"/>
        </a:spcAft>
        <a:buClr>
          <a:schemeClr val="bg2">
            <a:lumMod val="40000"/>
            <a:lumOff val="60000"/>
          </a:schemeClr>
        </a:buClr>
        <a:buSzPct val="80000"/>
        <a:buFont typeface="Wingdings 3" charset="2"/>
        <a:buChar char=""/>
        <a:defRPr sz="1867" b="0" i="0" kern="1200">
          <a:solidFill>
            <a:schemeClr val="tx1"/>
          </a:solidFill>
          <a:latin typeface="+mj-lt"/>
          <a:ea typeface="+mj-ea"/>
          <a:cs typeface="+mj-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2.xml"/><Relationship Id="rId4" Type="http://schemas.openxmlformats.org/officeDocument/2006/relationships/hyperlink" Target="http://www.youtube.com/watch?v=EHJ9uYx5L5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hyperlink" Target="http://www.flickr.com/photos/71502646@N00/2526007974/" TargetMode="External"/><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hyperlink" Target="http://en.wikipedia.org/wiki/Associative_array" TargetMode="Externa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Shape 203"/>
          <p:cNvSpPr txBox="1">
            <a:spLocks noGrp="1"/>
          </p:cNvSpPr>
          <p:nvPr>
            <p:ph type="title"/>
          </p:nvPr>
        </p:nvSpPr>
        <p:spPr>
          <a:xfrm>
            <a:off x="1296377" y="2717800"/>
            <a:ext cx="13931900" cy="1269999"/>
          </a:xfrm>
          <a:prstGeom prst="rect">
            <a:avLst/>
          </a:prstGeom>
          <a:noFill/>
          <a:ln>
            <a:noFill/>
          </a:ln>
        </p:spPr>
        <p:txBody>
          <a:bodyPr lIns="38100" tIns="38100" rIns="38100" bIns="38100" anchor="b"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7600" u="none" strike="noStrike" cap="none" dirty="0">
                <a:solidFill>
                  <a:srgbClr val="FFD966"/>
                </a:solidFill>
                <a:latin typeface="Arial" charset="0"/>
                <a:ea typeface="Arial" charset="0"/>
                <a:cs typeface="Arial" charset="0"/>
                <a:sym typeface="Cabin"/>
              </a:rPr>
              <a:t>Python Dictionaries</a:t>
            </a:r>
          </a:p>
        </p:txBody>
      </p:sp>
      <p:sp>
        <p:nvSpPr>
          <p:cNvPr id="205" name="Shape 205"/>
          <p:cNvSpPr txBox="1"/>
          <p:nvPr/>
        </p:nvSpPr>
        <p:spPr>
          <a:xfrm>
            <a:off x="9741878" y="6804014"/>
            <a:ext cx="3617437" cy="10160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FF00"/>
              </a:buClr>
              <a:buSzPct val="25000"/>
              <a:buFont typeface="Cabin"/>
              <a:buNone/>
            </a:pPr>
            <a:r>
              <a:rPr lang="en-US" sz="3200" u="none" strike="noStrike" cap="none" dirty="0">
                <a:solidFill>
                  <a:srgbClr val="00B0F0"/>
                </a:solidFill>
                <a:latin typeface="Arial" charset="0"/>
                <a:ea typeface="Arial" charset="0"/>
                <a:cs typeface="Arial" charset="0"/>
                <a:sym typeface="Cabin"/>
              </a:rPr>
              <a:t>Vladislav </a:t>
            </a:r>
            <a:r>
              <a:rPr lang="en-US" sz="3200" u="none" strike="noStrike" cap="none" dirty="0" err="1">
                <a:solidFill>
                  <a:srgbClr val="00B0F0"/>
                </a:solidFill>
                <a:latin typeface="Arial" charset="0"/>
                <a:ea typeface="Arial" charset="0"/>
                <a:cs typeface="Arial" charset="0"/>
                <a:sym typeface="Cabin"/>
              </a:rPr>
              <a:t>Karyukin</a:t>
            </a:r>
            <a:endParaRPr lang="en-US" sz="3200" dirty="0">
              <a:solidFill>
                <a:srgbClr val="00B0F0"/>
              </a:solidFill>
              <a:latin typeface="Arial" charset="0"/>
              <a:ea typeface="Arial" charset="0"/>
              <a:cs typeface="Arial" charset="0"/>
              <a:sym typeface="Cabi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600" u="none" strike="noStrike" cap="none">
                <a:solidFill>
                  <a:srgbClr val="FFD966"/>
                </a:solidFill>
                <a:latin typeface="Arial" charset="0"/>
                <a:ea typeface="Arial" charset="0"/>
                <a:cs typeface="Arial" charset="0"/>
                <a:sym typeface="Cabin"/>
              </a:rPr>
              <a:t>Dictionary Literals (Constants)</a:t>
            </a:r>
          </a:p>
        </p:txBody>
      </p:sp>
      <p:sp>
        <p:nvSpPr>
          <p:cNvPr id="296" name="Shape 296"/>
          <p:cNvSpPr txBox="1">
            <a:spLocks noGrp="1"/>
          </p:cNvSpPr>
          <p:nvPr>
            <p:ph idx="1"/>
          </p:nvPr>
        </p:nvSpPr>
        <p:spPr>
          <a:xfrm>
            <a:off x="1155700" y="2603501"/>
            <a:ext cx="13931900" cy="1539874"/>
          </a:xfrm>
          <a:prstGeom prst="rect">
            <a:avLst/>
          </a:prstGeom>
          <a:noFill/>
          <a:ln>
            <a:noFill/>
          </a:ln>
        </p:spPr>
        <p:txBody>
          <a:bodyPr lIns="38100" tIns="38100" rIns="38100" bIns="38100" anchor="ctr" anchorCtr="0">
            <a:noAutofit/>
          </a:bodyPr>
          <a:lstStyle/>
          <a:p>
            <a:pPr marL="457200" marR="0" lvl="0" indent="-457200" algn="l" rtl="0">
              <a:lnSpc>
                <a:spcPct val="150000"/>
              </a:lnSpc>
              <a:spcBef>
                <a:spcPts val="0"/>
              </a:spcBef>
              <a:spcAft>
                <a:spcPts val="0"/>
              </a:spcAft>
              <a:buSzPct val="100000"/>
              <a:buFont typeface="Cabin"/>
            </a:pPr>
            <a:r>
              <a:rPr lang="en-US" u="none" strike="noStrike" cap="none" dirty="0">
                <a:solidFill>
                  <a:schemeClr val="lt1"/>
                </a:solidFill>
                <a:latin typeface="Arial" charset="0"/>
                <a:ea typeface="Arial" charset="0"/>
                <a:cs typeface="Arial" charset="0"/>
                <a:sym typeface="Cabin"/>
              </a:rPr>
              <a:t>Dictionary literals use curly braces and have a list of </a:t>
            </a:r>
            <a:r>
              <a:rPr lang="en-US" u="none" strike="noStrike" cap="none" dirty="0">
                <a:solidFill>
                  <a:srgbClr val="00FF00"/>
                </a:solidFill>
                <a:latin typeface="Arial" charset="0"/>
                <a:ea typeface="Arial" charset="0"/>
                <a:cs typeface="Arial" charset="0"/>
                <a:sym typeface="Cabin"/>
              </a:rPr>
              <a:t>key</a:t>
            </a:r>
            <a:r>
              <a:rPr lang="en-US" u="none" strike="noStrike" cap="none" dirty="0">
                <a:solidFill>
                  <a:schemeClr val="lt1"/>
                </a:solidFill>
                <a:latin typeface="Arial" charset="0"/>
                <a:ea typeface="Arial" charset="0"/>
                <a:cs typeface="Arial" charset="0"/>
                <a:sym typeface="Cabin"/>
              </a:rPr>
              <a:t> : </a:t>
            </a:r>
            <a:r>
              <a:rPr lang="en-US" u="none" strike="noStrike" cap="none" dirty="0">
                <a:solidFill>
                  <a:srgbClr val="FF00FF"/>
                </a:solidFill>
                <a:latin typeface="Arial" charset="0"/>
                <a:ea typeface="Arial" charset="0"/>
                <a:cs typeface="Arial" charset="0"/>
                <a:sym typeface="Cabin"/>
              </a:rPr>
              <a:t>value</a:t>
            </a:r>
            <a:r>
              <a:rPr lang="en-US" u="none" strike="noStrike" cap="none" dirty="0">
                <a:solidFill>
                  <a:schemeClr val="lt1"/>
                </a:solidFill>
                <a:latin typeface="Arial" charset="0"/>
                <a:ea typeface="Arial" charset="0"/>
                <a:cs typeface="Arial" charset="0"/>
                <a:sym typeface="Cabin"/>
              </a:rPr>
              <a:t> pairs</a:t>
            </a:r>
          </a:p>
          <a:p>
            <a:pPr marL="457200" marR="0" lvl="0" indent="-457200" algn="l" rtl="0">
              <a:lnSpc>
                <a:spcPct val="150000"/>
              </a:lnSpc>
              <a:spcBef>
                <a:spcPts val="3500"/>
              </a:spcBef>
              <a:spcAft>
                <a:spcPts val="0"/>
              </a:spcAft>
              <a:buSzPct val="100000"/>
              <a:buFont typeface="Cabin"/>
            </a:pPr>
            <a:r>
              <a:rPr lang="en-US" u="none" strike="noStrike" cap="none" dirty="0">
                <a:solidFill>
                  <a:schemeClr val="lt1"/>
                </a:solidFill>
                <a:latin typeface="Arial" charset="0"/>
                <a:ea typeface="Arial" charset="0"/>
                <a:cs typeface="Arial" charset="0"/>
                <a:sym typeface="Cabin"/>
              </a:rPr>
              <a:t>You can make an </a:t>
            </a:r>
            <a:r>
              <a:rPr lang="en-US" u="none" strike="noStrike" cap="none" dirty="0">
                <a:solidFill>
                  <a:srgbClr val="FF7F00"/>
                </a:solidFill>
                <a:latin typeface="Arial" charset="0"/>
                <a:ea typeface="Arial" charset="0"/>
                <a:cs typeface="Arial" charset="0"/>
                <a:sym typeface="Cabin"/>
              </a:rPr>
              <a:t>empty dictionary</a:t>
            </a:r>
            <a:r>
              <a:rPr lang="en-US" u="none" strike="noStrike" cap="none" dirty="0">
                <a:solidFill>
                  <a:schemeClr val="lt1"/>
                </a:solidFill>
                <a:latin typeface="Arial" charset="0"/>
                <a:ea typeface="Arial" charset="0"/>
                <a:cs typeface="Arial" charset="0"/>
                <a:sym typeface="Cabin"/>
              </a:rPr>
              <a:t> using empty curly braces</a:t>
            </a:r>
          </a:p>
        </p:txBody>
      </p:sp>
      <p:sp>
        <p:nvSpPr>
          <p:cNvPr id="297" name="Shape 297"/>
          <p:cNvSpPr txBox="1"/>
          <p:nvPr/>
        </p:nvSpPr>
        <p:spPr>
          <a:xfrm>
            <a:off x="1994000" y="4804675"/>
            <a:ext cx="12465600" cy="338206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jjj</a:t>
            </a:r>
            <a:r>
              <a:rPr lang="en-US" sz="3000" i="0" u="none" strike="noStrike" cap="none" dirty="0">
                <a:solidFill>
                  <a:schemeClr val="lt1"/>
                </a:solidFill>
                <a:latin typeface="Courier"/>
                <a:ea typeface="Courier"/>
                <a:cs typeface="Courier"/>
                <a:sym typeface="Courier New"/>
              </a:rPr>
              <a:t> = { '</a:t>
            </a:r>
            <a:r>
              <a:rPr lang="en-US" sz="3000" i="0" u="none" strike="noStrike" cap="none" dirty="0">
                <a:solidFill>
                  <a:srgbClr val="00FF00"/>
                </a:solidFill>
                <a:latin typeface="Courier"/>
                <a:ea typeface="Courier"/>
                <a:cs typeface="Courier"/>
                <a:sym typeface="Courier New"/>
              </a:rPr>
              <a:t>chuck</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00FF00"/>
                </a:solidFill>
                <a:latin typeface="Courier"/>
                <a:ea typeface="Courier"/>
                <a:cs typeface="Courier"/>
                <a:sym typeface="Courier New"/>
              </a:rPr>
              <a:t>fred</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00FF00"/>
                </a:solidFill>
                <a:latin typeface="Courier"/>
                <a:ea typeface="Courier"/>
                <a:cs typeface="Courier"/>
                <a:sym typeface="Courier New"/>
              </a:rPr>
              <a:t>jan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chemeClr val="lt1"/>
                </a:solidFill>
                <a:latin typeface="Courier"/>
                <a:ea typeface="Courier"/>
                <a:cs typeface="Courier"/>
                <a:sym typeface="Courier New"/>
              </a:rPr>
              <a:t>jjj</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00FF00"/>
                </a:solidFill>
                <a:latin typeface="Courier"/>
                <a:ea typeface="Courier"/>
                <a:cs typeface="Courier"/>
                <a:sym typeface="Courier New"/>
              </a:rPr>
              <a:t>jan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100</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chuck</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00FF00"/>
                </a:solidFill>
                <a:latin typeface="Courier"/>
                <a:ea typeface="Courier"/>
                <a:cs typeface="Courier"/>
                <a:sym typeface="Courier New"/>
              </a:rPr>
              <a:t>fred</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42</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ooo</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7F00"/>
                </a:solidFill>
                <a:latin typeface="Courier"/>
                <a:ea typeface="Courier"/>
                <a:cs typeface="Courier"/>
                <a:sym typeface="Courier New"/>
              </a:rPr>
              <a:t>{</a:t>
            </a:r>
            <a:r>
              <a:rPr lang="en-US" sz="3000" i="0" u="none" strike="noStrike" cap="none" dirty="0">
                <a:solidFill>
                  <a:srgbClr val="00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chemeClr val="lt1"/>
                </a:solidFill>
                <a:latin typeface="Courier"/>
                <a:ea typeface="Courier"/>
                <a:cs typeface="Courier"/>
                <a:sym typeface="Courier New"/>
              </a:rPr>
              <a:t>ooo</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rgbClr val="FF7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Shape 326"/>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a:solidFill>
                  <a:srgbClr val="FFD966"/>
                </a:solidFill>
                <a:latin typeface="Arial" charset="0"/>
                <a:ea typeface="Arial" charset="0"/>
                <a:cs typeface="Arial" charset="0"/>
                <a:sym typeface="Cabin"/>
              </a:rPr>
              <a:t>Most Common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Shape 331"/>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a:solidFill>
                  <a:srgbClr val="FFD966"/>
                </a:solidFill>
                <a:latin typeface="Arial" charset="0"/>
                <a:ea typeface="Arial" charset="0"/>
                <a:cs typeface="Arial" charset="0"/>
                <a:sym typeface="Cabin"/>
              </a:rPr>
              <a:t>Most Common Name?</a:t>
            </a:r>
          </a:p>
        </p:txBody>
      </p:sp>
      <p:sp>
        <p:nvSpPr>
          <p:cNvPr id="332" name="Shape 332"/>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3" name="Shape 333"/>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4" name="Shape 334"/>
          <p:cNvSpPr txBox="1"/>
          <p:nvPr/>
        </p:nvSpPr>
        <p:spPr>
          <a:xfrm>
            <a:off x="1344600"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5" name="Shape 335"/>
          <p:cNvSpPr txBox="1"/>
          <p:nvPr/>
        </p:nvSpPr>
        <p:spPr>
          <a:xfrm>
            <a:off x="1236075"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36" name="Shape 336"/>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37" name="Shape 337"/>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38" name="Shape 338"/>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39" name="Shape 339"/>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0" name="Shape 340"/>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41" name="Shape 341"/>
          <p:cNvSpPr txBox="1"/>
          <p:nvPr/>
        </p:nvSpPr>
        <p:spPr>
          <a:xfrm>
            <a:off x="5856545"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42" name="Shape 342"/>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43" name="Shape 343"/>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44" name="Shape 344"/>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a:solidFill>
                  <a:srgbClr val="FFD966"/>
                </a:solidFill>
                <a:latin typeface="Arial" charset="0"/>
                <a:ea typeface="Arial" charset="0"/>
                <a:cs typeface="Arial" charset="0"/>
                <a:sym typeface="Cabin"/>
              </a:rPr>
              <a:t>Most Common Name?</a:t>
            </a:r>
          </a:p>
        </p:txBody>
      </p:sp>
      <p:sp>
        <p:nvSpPr>
          <p:cNvPr id="350" name="Shape 350"/>
          <p:cNvSpPr txBox="1"/>
          <p:nvPr/>
        </p:nvSpPr>
        <p:spPr>
          <a:xfrm>
            <a:off x="1344600" y="5705416"/>
            <a:ext cx="19095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1" name="Shape 351"/>
          <p:cNvSpPr txBox="1"/>
          <p:nvPr/>
        </p:nvSpPr>
        <p:spPr>
          <a:xfrm>
            <a:off x="1344600" y="4274708"/>
            <a:ext cx="206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2" name="Shape 352"/>
          <p:cNvSpPr txBox="1"/>
          <p:nvPr/>
        </p:nvSpPr>
        <p:spPr>
          <a:xfrm>
            <a:off x="1273048" y="7136125"/>
            <a:ext cx="21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3" name="Shape 353"/>
          <p:cNvSpPr txBox="1"/>
          <p:nvPr/>
        </p:nvSpPr>
        <p:spPr>
          <a:xfrm>
            <a:off x="1237272" y="2844000"/>
            <a:ext cx="38876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54" name="Shape 354"/>
          <p:cNvSpPr txBox="1"/>
          <p:nvPr/>
        </p:nvSpPr>
        <p:spPr>
          <a:xfrm>
            <a:off x="11505925" y="717395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5" name="Shape 355"/>
          <p:cNvSpPr txBox="1"/>
          <p:nvPr/>
        </p:nvSpPr>
        <p:spPr>
          <a:xfrm>
            <a:off x="11505925" y="2842050"/>
            <a:ext cx="18875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56" name="Shape 356"/>
          <p:cNvSpPr txBox="1"/>
          <p:nvPr/>
        </p:nvSpPr>
        <p:spPr>
          <a:xfrm>
            <a:off x="11505925" y="5008000"/>
            <a:ext cx="18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57" name="Shape 357"/>
          <p:cNvSpPr txBox="1"/>
          <p:nvPr/>
        </p:nvSpPr>
        <p:spPr>
          <a:xfrm>
            <a:off x="11505925" y="6090975"/>
            <a:ext cx="40350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600" u="none" strike="noStrike" cap="none">
                <a:solidFill>
                  <a:srgbClr val="FF00FF"/>
                </a:solidFill>
                <a:latin typeface="Arial" charset="0"/>
                <a:ea typeface="Arial" charset="0"/>
                <a:cs typeface="Arial" charset="0"/>
                <a:sym typeface="Cabin"/>
              </a:rPr>
              <a:t>marquard</a:t>
            </a:r>
          </a:p>
        </p:txBody>
      </p:sp>
      <p:sp>
        <p:nvSpPr>
          <p:cNvPr id="358" name="Shape 358"/>
          <p:cNvSpPr txBox="1"/>
          <p:nvPr/>
        </p:nvSpPr>
        <p:spPr>
          <a:xfrm>
            <a:off x="6049446" y="5653100"/>
            <a:ext cx="21891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sp>
        <p:nvSpPr>
          <p:cNvPr id="359" name="Shape 359"/>
          <p:cNvSpPr txBox="1"/>
          <p:nvPr/>
        </p:nvSpPr>
        <p:spPr>
          <a:xfrm>
            <a:off x="6049446" y="4197225"/>
            <a:ext cx="3676499"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marquard</a:t>
            </a:r>
          </a:p>
        </p:txBody>
      </p:sp>
      <p:sp>
        <p:nvSpPr>
          <p:cNvPr id="360" name="Shape 360"/>
          <p:cNvSpPr txBox="1"/>
          <p:nvPr/>
        </p:nvSpPr>
        <p:spPr>
          <a:xfrm>
            <a:off x="6049446" y="7108975"/>
            <a:ext cx="19095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csev</a:t>
            </a:r>
          </a:p>
        </p:txBody>
      </p:sp>
      <p:sp>
        <p:nvSpPr>
          <p:cNvPr id="361" name="Shape 361"/>
          <p:cNvSpPr txBox="1"/>
          <p:nvPr/>
        </p:nvSpPr>
        <p:spPr>
          <a:xfrm>
            <a:off x="6049446" y="2741350"/>
            <a:ext cx="1889100" cy="10667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cwen</a:t>
            </a:r>
          </a:p>
        </p:txBody>
      </p:sp>
      <p:sp>
        <p:nvSpPr>
          <p:cNvPr id="362" name="Shape 362"/>
          <p:cNvSpPr txBox="1"/>
          <p:nvPr/>
        </p:nvSpPr>
        <p:spPr>
          <a:xfrm>
            <a:off x="11505925" y="3925025"/>
            <a:ext cx="2313600" cy="1066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6000" u="none" strike="noStrike" cap="none">
                <a:solidFill>
                  <a:srgbClr val="FF00FF"/>
                </a:solidFill>
                <a:latin typeface="Arial" charset="0"/>
                <a:ea typeface="Arial" charset="0"/>
                <a:cs typeface="Arial" charset="0"/>
                <a:sym typeface="Cabin"/>
              </a:rPr>
              <a:t>zhen</a:t>
            </a:r>
          </a:p>
        </p:txBody>
      </p:sp>
      <p:pic>
        <p:nvPicPr>
          <p:cNvPr id="363" name="Shape 363"/>
          <p:cNvPicPr preferRelativeResize="0"/>
          <p:nvPr/>
        </p:nvPicPr>
        <p:blipFill rotWithShape="1">
          <a:blip r:embed="rId3">
            <a:alphaModFix/>
          </a:blip>
          <a:srcRect/>
          <a:stretch/>
        </p:blipFill>
        <p:spPr>
          <a:xfrm>
            <a:off x="5626050" y="3865012"/>
            <a:ext cx="4761000" cy="33527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Shape 368"/>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200" u="none" strike="noStrike" cap="none" dirty="0">
                <a:solidFill>
                  <a:srgbClr val="FFD966"/>
                </a:solidFill>
                <a:latin typeface="Arial" charset="0"/>
                <a:ea typeface="Arial" charset="0"/>
                <a:cs typeface="Arial" charset="0"/>
                <a:sym typeface="Cabin"/>
              </a:rPr>
              <a:t>Many Counters with a Dictionary</a:t>
            </a:r>
          </a:p>
        </p:txBody>
      </p:sp>
      <p:sp>
        <p:nvSpPr>
          <p:cNvPr id="369" name="Shape 369"/>
          <p:cNvSpPr txBox="1">
            <a:spLocks noGrp="1"/>
          </p:cNvSpPr>
          <p:nvPr>
            <p:ph idx="1"/>
          </p:nvPr>
        </p:nvSpPr>
        <p:spPr>
          <a:xfrm>
            <a:off x="1155700" y="2603500"/>
            <a:ext cx="8916988" cy="1997075"/>
          </a:xfrm>
          <a:prstGeom prst="rect">
            <a:avLst/>
          </a:prstGeom>
          <a:noFill/>
          <a:ln>
            <a:noFill/>
          </a:ln>
        </p:spPr>
        <p:txBody>
          <a:bodyPr lIns="38100" tIns="38100" rIns="38100" bIns="38100" anchor="ctr" anchorCtr="0">
            <a:noAutofit/>
          </a:bodyPr>
          <a:lstStyle/>
          <a:p>
            <a:pPr marL="215900" marR="0" lvl="0" indent="0" algn="l" rtl="0">
              <a:lnSpc>
                <a:spcPct val="100000"/>
              </a:lnSpc>
              <a:spcBef>
                <a:spcPts val="0"/>
              </a:spcBef>
              <a:spcAft>
                <a:spcPts val="0"/>
              </a:spcAft>
              <a:buClr>
                <a:schemeClr val="lt1"/>
              </a:buClr>
              <a:buSzPct val="171000"/>
              <a:buNone/>
            </a:pPr>
            <a:r>
              <a:rPr lang="en-US" sz="3600" u="none" strike="noStrike" cap="none">
                <a:solidFill>
                  <a:schemeClr val="lt1"/>
                </a:solidFill>
                <a:latin typeface="Arial" charset="0"/>
                <a:ea typeface="Arial" charset="0"/>
                <a:cs typeface="Arial" charset="0"/>
                <a:sym typeface="Cabin"/>
              </a:rPr>
              <a:t>One common use of dictionaries is </a:t>
            </a:r>
            <a:r>
              <a:rPr lang="en-US" sz="3600" u="none" strike="noStrike" cap="none">
                <a:solidFill>
                  <a:srgbClr val="FFFF00"/>
                </a:solidFill>
                <a:latin typeface="Arial" charset="0"/>
                <a:ea typeface="Arial" charset="0"/>
                <a:cs typeface="Arial" charset="0"/>
                <a:sym typeface="Cabin"/>
              </a:rPr>
              <a:t>counting</a:t>
            </a:r>
            <a:r>
              <a:rPr lang="en-US" sz="3600" u="none" strike="noStrike" cap="none">
                <a:solidFill>
                  <a:schemeClr val="lt1"/>
                </a:solidFill>
                <a:latin typeface="Arial" charset="0"/>
                <a:ea typeface="Arial" charset="0"/>
                <a:cs typeface="Arial" charset="0"/>
                <a:sym typeface="Cabin"/>
              </a:rPr>
              <a:t> how often we </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see</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 something</a:t>
            </a:r>
          </a:p>
        </p:txBody>
      </p:sp>
      <p:pic>
        <p:nvPicPr>
          <p:cNvPr id="370" name="Shape 370"/>
          <p:cNvPicPr preferRelativeResize="0"/>
          <p:nvPr/>
        </p:nvPicPr>
        <p:blipFill rotWithShape="1">
          <a:blip r:embed="rId3">
            <a:alphaModFix/>
          </a:blip>
          <a:srcRect/>
          <a:stretch/>
        </p:blipFill>
        <p:spPr>
          <a:xfrm>
            <a:off x="10287000" y="3611562"/>
            <a:ext cx="4760912" cy="3352799"/>
          </a:xfrm>
          <a:prstGeom prst="rect">
            <a:avLst/>
          </a:prstGeom>
          <a:noFill/>
          <a:ln>
            <a:noFill/>
          </a:ln>
        </p:spPr>
      </p:pic>
      <p:sp>
        <p:nvSpPr>
          <p:cNvPr id="371" name="Shape 371"/>
          <p:cNvSpPr txBox="1"/>
          <p:nvPr/>
        </p:nvSpPr>
        <p:spPr>
          <a:xfrm>
            <a:off x="10880725" y="2781300"/>
            <a:ext cx="798512"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Key</a:t>
            </a:r>
          </a:p>
        </p:txBody>
      </p:sp>
      <p:sp>
        <p:nvSpPr>
          <p:cNvPr id="372" name="Shape 372"/>
          <p:cNvSpPr txBox="1"/>
          <p:nvPr/>
        </p:nvSpPr>
        <p:spPr>
          <a:xfrm>
            <a:off x="12971233" y="2781300"/>
            <a:ext cx="1573213"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600" u="none" strike="noStrike" cap="none">
                <a:solidFill>
                  <a:srgbClr val="FF00FF"/>
                </a:solidFill>
                <a:latin typeface="Arial" charset="0"/>
                <a:ea typeface="Arial" charset="0"/>
                <a:cs typeface="Arial" charset="0"/>
                <a:sym typeface="Cabin"/>
              </a:rPr>
              <a:t>Value</a:t>
            </a:r>
          </a:p>
        </p:txBody>
      </p:sp>
      <p:sp>
        <p:nvSpPr>
          <p:cNvPr id="373" name="Shape 373"/>
          <p:cNvSpPr txBox="1"/>
          <p:nvPr/>
        </p:nvSpPr>
        <p:spPr>
          <a:xfrm>
            <a:off x="1803400" y="4165600"/>
            <a:ext cx="7825500" cy="4267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FF00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00FF00"/>
                </a:solidFill>
                <a:latin typeface="Courier"/>
                <a:ea typeface="Courier"/>
                <a:cs typeface="Courier"/>
                <a:sym typeface="Courier New"/>
              </a:rPr>
              <a:t>ccc</a:t>
            </a: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 </a:t>
            </a:r>
            <a:r>
              <a:rPr lang="en-US" sz="3000" i="0" u="none" strike="noStrike" cap="none" dirty="0">
                <a:solidFill>
                  <a:srgbClr val="FF00FF"/>
                </a:solidFill>
                <a:latin typeface="Courier"/>
                <a:ea typeface="Courier"/>
                <a:cs typeface="Courier"/>
                <a:sym typeface="Courier New"/>
              </a:rPr>
              <a:t>1</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ccc</a:t>
            </a:r>
            <a:r>
              <a:rPr lang="en-US" sz="3000" dirty="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a:t>
            </a:r>
            <a:r>
              <a:rPr lang="en-US" sz="3000" i="0" u="none" strike="noStrike" cap="none" dirty="0" err="1">
                <a:solidFill>
                  <a:srgbClr val="FF7F00"/>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1</a:t>
            </a:r>
            <a:r>
              <a:rPr lang="en-US" sz="3000" i="0" u="none" strike="noStrike" cap="none" dirty="0">
                <a:solidFill>
                  <a:schemeClr val="lt1"/>
                </a:solidFill>
                <a:latin typeface="Courier"/>
                <a:ea typeface="Courier"/>
                <a:cs typeface="Courier"/>
                <a:sym typeface="Courier New"/>
              </a:rPr>
              <a:t>, '</a:t>
            </a:r>
            <a:r>
              <a:rPr lang="en-US" sz="3000" i="0" u="none" strike="noStrike" cap="none" dirty="0" err="1">
                <a:solidFill>
                  <a:srgbClr val="FF7F00"/>
                </a:solidFill>
                <a:latin typeface="Courier"/>
                <a:ea typeface="Courier"/>
                <a:cs typeface="Courier"/>
                <a:sym typeface="Courier New"/>
              </a:rPr>
              <a:t>cwen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00FF"/>
                </a:solidFill>
                <a:latin typeface="Courier"/>
                <a:ea typeface="Courier"/>
                <a:cs typeface="Courier"/>
                <a:sym typeface="Courier New"/>
              </a:rPr>
              <a:t>2</a:t>
            </a:r>
            <a:r>
              <a:rPr lang="en-US" sz="3000" i="0" u="none" strike="noStrike" cap="none" dirty="0">
                <a:solidFill>
                  <a:schemeClr val="lt1"/>
                </a:solidFill>
                <a:latin typeface="Courier"/>
                <a:ea typeface="Courier"/>
                <a:cs typeface="Courier"/>
                <a:sym typeface="Courier New"/>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Shape 378"/>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600" u="none" strike="noStrike" cap="none">
                <a:solidFill>
                  <a:srgbClr val="FFD966"/>
                </a:solidFill>
                <a:latin typeface="Arial" charset="0"/>
                <a:ea typeface="Arial" charset="0"/>
                <a:cs typeface="Arial" charset="0"/>
                <a:sym typeface="Cabin"/>
              </a:rPr>
              <a:t>Dictionary Tracebacks</a:t>
            </a:r>
          </a:p>
        </p:txBody>
      </p:sp>
      <p:sp>
        <p:nvSpPr>
          <p:cNvPr id="379" name="Shape 379"/>
          <p:cNvSpPr txBox="1">
            <a:spLocks noGrp="1"/>
          </p:cNvSpPr>
          <p:nvPr>
            <p:ph idx="1"/>
          </p:nvPr>
        </p:nvSpPr>
        <p:spPr>
          <a:xfrm>
            <a:off x="1155700" y="2603501"/>
            <a:ext cx="13931900" cy="2183450"/>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en-US" sz="3600" u="none" strike="noStrike" cap="none">
                <a:solidFill>
                  <a:schemeClr val="lt1"/>
                </a:solidFill>
                <a:latin typeface="Arial" charset="0"/>
                <a:ea typeface="Arial" charset="0"/>
                <a:cs typeface="Arial" charset="0"/>
                <a:sym typeface="Cabin"/>
              </a:rPr>
              <a:t>It is an </a:t>
            </a:r>
            <a:r>
              <a:rPr lang="en-US" sz="3600" u="none" strike="noStrike" cap="none">
                <a:solidFill>
                  <a:srgbClr val="FF66FF"/>
                </a:solidFill>
                <a:latin typeface="Arial" charset="0"/>
                <a:ea typeface="Arial" charset="0"/>
                <a:cs typeface="Arial" charset="0"/>
                <a:sym typeface="Cabin"/>
              </a:rPr>
              <a:t>error</a:t>
            </a:r>
            <a:r>
              <a:rPr lang="en-US" sz="3600" u="none" strike="noStrike" cap="none">
                <a:solidFill>
                  <a:schemeClr val="lt1"/>
                </a:solidFill>
                <a:latin typeface="Arial" charset="0"/>
                <a:ea typeface="Arial" charset="0"/>
                <a:cs typeface="Arial" charset="0"/>
                <a:sym typeface="Cabin"/>
              </a:rPr>
              <a:t> to reference a key which is not in the dictionary</a:t>
            </a:r>
          </a:p>
          <a:p>
            <a:pPr marL="749300" marR="0" lvl="0" indent="-371094" algn="l" rtl="0">
              <a:lnSpc>
                <a:spcPct val="100000"/>
              </a:lnSpc>
              <a:spcBef>
                <a:spcPts val="3500"/>
              </a:spcBef>
              <a:spcAft>
                <a:spcPts val="0"/>
              </a:spcAft>
              <a:buClr>
                <a:schemeClr val="lt1"/>
              </a:buClr>
              <a:buSzPct val="100000"/>
              <a:buFont typeface="Cabin"/>
              <a:buChar char="•"/>
            </a:pPr>
            <a:r>
              <a:rPr lang="en-US" sz="3600" u="none" strike="noStrike" cap="none" dirty="0">
                <a:solidFill>
                  <a:schemeClr val="lt1"/>
                </a:solidFill>
                <a:latin typeface="Arial" charset="0"/>
                <a:ea typeface="Arial" charset="0"/>
                <a:cs typeface="Arial" charset="0"/>
                <a:sym typeface="Cabin"/>
              </a:rPr>
              <a:t>We can use the </a:t>
            </a:r>
            <a:r>
              <a:rPr lang="en-US" sz="3600" u="none" strike="noStrike" cap="none" dirty="0">
                <a:solidFill>
                  <a:srgbClr val="00FF00"/>
                </a:solidFill>
                <a:latin typeface="Arial" charset="0"/>
                <a:ea typeface="Arial" charset="0"/>
                <a:cs typeface="Arial" charset="0"/>
                <a:sym typeface="Cabin"/>
              </a:rPr>
              <a:t>in</a:t>
            </a:r>
            <a:r>
              <a:rPr lang="en-US" sz="3600" u="none" strike="noStrike" cap="none" dirty="0">
                <a:solidFill>
                  <a:schemeClr val="lt1"/>
                </a:solidFill>
                <a:latin typeface="Arial" charset="0"/>
                <a:ea typeface="Arial" charset="0"/>
                <a:cs typeface="Arial" charset="0"/>
                <a:sym typeface="Cabin"/>
              </a:rPr>
              <a:t> operator to see if a key is in the dictionary</a:t>
            </a:r>
          </a:p>
        </p:txBody>
      </p:sp>
      <p:sp>
        <p:nvSpPr>
          <p:cNvPr id="380" name="Shape 380"/>
          <p:cNvSpPr txBox="1"/>
          <p:nvPr/>
        </p:nvSpPr>
        <p:spPr>
          <a:xfrm>
            <a:off x="3558496" y="4758563"/>
            <a:ext cx="9056699" cy="37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ccc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lvl="0">
              <a:buClr>
                <a:schemeClr val="lt1"/>
              </a:buClr>
              <a:buSzPct val="25000"/>
            </a:pPr>
            <a:r>
              <a:rPr lang="en-US" sz="3000" i="0" u="none" strike="noStrike" cap="none" dirty="0">
                <a:solidFill>
                  <a:schemeClr val="lt1"/>
                </a:solidFill>
                <a:latin typeface="Courier"/>
                <a:ea typeface="Courier"/>
                <a:cs typeface="Courier"/>
                <a:sym typeface="Courier New"/>
              </a:rPr>
              <a:t>&gt;&gt;&gt;</a:t>
            </a:r>
            <a:r>
              <a:rPr lang="en-US" sz="3000" i="0" u="none" strike="noStrike" cap="none" dirty="0">
                <a:solidFill>
                  <a:srgbClr val="FF0000"/>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FF66FF"/>
                </a:solidFill>
                <a:latin typeface="Courier"/>
                <a:ea typeface="Courier"/>
                <a:cs typeface="Courier"/>
                <a:sym typeface="Courier New"/>
              </a:rPr>
              <a:t>ccc['</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a:solidFill>
                  <a:srgbClr val="FF66FF"/>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endParaRPr lang="en-US" sz="3000" i="0" u="none" strike="noStrike" cap="none" dirty="0">
              <a:solidFill>
                <a:srgbClr val="FF66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err="1">
                <a:solidFill>
                  <a:schemeClr val="lt1"/>
                </a:solidFill>
                <a:latin typeface="Courier"/>
                <a:ea typeface="Courier"/>
                <a:cs typeface="Courier"/>
                <a:sym typeface="Courier New"/>
              </a:rPr>
              <a:t>Traceback</a:t>
            </a:r>
            <a:r>
              <a:rPr lang="en-US" sz="3000" i="0" u="none" strike="noStrike" cap="none" dirty="0">
                <a:solidFill>
                  <a:schemeClr val="lt1"/>
                </a:solidFill>
                <a:latin typeface="Courier"/>
                <a:ea typeface="Courier"/>
                <a:cs typeface="Courier"/>
                <a:sym typeface="Courier New"/>
              </a:rPr>
              <a:t> (most recent call last):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File "&lt;</a:t>
            </a:r>
            <a:r>
              <a:rPr lang="en-US" sz="3000" i="0" u="none" strike="noStrike" cap="none" dirty="0" err="1">
                <a:solidFill>
                  <a:schemeClr val="lt1"/>
                </a:solidFill>
                <a:latin typeface="Courier"/>
                <a:ea typeface="Courier"/>
                <a:cs typeface="Courier"/>
                <a:sym typeface="Courier New"/>
              </a:rPr>
              <a:t>stdin</a:t>
            </a:r>
            <a:r>
              <a:rPr lang="en-US" sz="3000" i="0" u="none" strike="noStrike" cap="none" dirty="0">
                <a:solidFill>
                  <a:schemeClr val="lt1"/>
                </a:solidFill>
                <a:latin typeface="Courier"/>
                <a:ea typeface="Courier"/>
                <a:cs typeface="Courier"/>
                <a:sym typeface="Courier New"/>
              </a:rPr>
              <a:t>&gt;", line 1, in &lt;module&gt;</a:t>
            </a:r>
          </a:p>
          <a:p>
            <a:pPr marL="0" marR="0" lvl="0" indent="0" algn="l" rtl="0">
              <a:lnSpc>
                <a:spcPct val="100000"/>
              </a:lnSpc>
              <a:spcBef>
                <a:spcPts val="0"/>
              </a:spcBef>
              <a:spcAft>
                <a:spcPts val="0"/>
              </a:spcAft>
              <a:buClr>
                <a:srgbClr val="FF66FF"/>
              </a:buClr>
              <a:buSzPct val="25000"/>
              <a:buFont typeface="Cabin"/>
              <a:buNone/>
            </a:pPr>
            <a:r>
              <a:rPr lang="en-US" sz="3000" i="0" u="none" strike="noStrike" cap="none" dirty="0" err="1">
                <a:solidFill>
                  <a:srgbClr val="FF66FF"/>
                </a:solidFill>
                <a:latin typeface="Courier"/>
                <a:ea typeface="Courier"/>
                <a:cs typeface="Courier"/>
                <a:sym typeface="Courier New"/>
              </a:rPr>
              <a:t>KeyError</a:t>
            </a:r>
            <a:r>
              <a:rPr lang="en-US" sz="3000" i="0" u="none" strike="noStrike" cap="none" dirty="0">
                <a:solidFill>
                  <a:srgbClr val="FF66FF"/>
                </a:solidFill>
                <a:latin typeface="Courier"/>
                <a:ea typeface="Courier"/>
                <a:cs typeface="Courier"/>
                <a:sym typeface="Courier New"/>
              </a:rPr>
              <a:t>: '</a:t>
            </a:r>
            <a:r>
              <a:rPr lang="en-US" sz="3000" i="0" u="none" strike="noStrike" cap="none" dirty="0" err="1">
                <a:solidFill>
                  <a:srgbClr val="FF66FF"/>
                </a:solidFill>
                <a:latin typeface="Courier"/>
                <a:ea typeface="Courier"/>
                <a:cs typeface="Courier"/>
                <a:sym typeface="Courier New"/>
              </a:rPr>
              <a:t>csev</a:t>
            </a:r>
            <a:r>
              <a:rPr lang="en-US" sz="3000" i="0" u="none" strike="noStrike" cap="none" dirty="0">
                <a:solidFill>
                  <a:srgbClr val="FF66FF"/>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err="1">
                <a:solidFill>
                  <a:schemeClr val="lt1"/>
                </a:solidFill>
                <a:latin typeface="Courier"/>
                <a:ea typeface="Courier"/>
                <a:cs typeface="Courier"/>
                <a:sym typeface="Courier New"/>
              </a:rPr>
              <a:t>csev</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ccc</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False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a:spLocks noGrp="1"/>
          </p:cNvSpPr>
          <p:nvPr>
            <p:ph type="title"/>
          </p:nvPr>
        </p:nvSpPr>
        <p:spPr>
          <a:xfrm>
            <a:off x="1155700" y="789709"/>
            <a:ext cx="1365581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600" u="none" strike="noStrike" cap="none">
                <a:solidFill>
                  <a:srgbClr val="FFD966"/>
                </a:solidFill>
                <a:latin typeface="Arial" charset="0"/>
                <a:ea typeface="Arial" charset="0"/>
                <a:cs typeface="Arial" charset="0"/>
                <a:sym typeface="Cabin"/>
              </a:rPr>
              <a:t>When We See a New Name</a:t>
            </a:r>
          </a:p>
        </p:txBody>
      </p:sp>
      <p:sp>
        <p:nvSpPr>
          <p:cNvPr id="386" name="Shape 386"/>
          <p:cNvSpPr txBox="1">
            <a:spLocks noGrp="1"/>
          </p:cNvSpPr>
          <p:nvPr>
            <p:ph idx="1"/>
          </p:nvPr>
        </p:nvSpPr>
        <p:spPr>
          <a:xfrm>
            <a:off x="1533281" y="2587076"/>
            <a:ext cx="13089396" cy="1582650"/>
          </a:xfrm>
          <a:prstGeom prst="rect">
            <a:avLst/>
          </a:prstGeom>
          <a:noFill/>
          <a:ln>
            <a:noFill/>
          </a:ln>
        </p:spPr>
        <p:txBody>
          <a:bodyPr lIns="38100" tIns="38100" rIns="38100" bIns="38100" anchor="ctr" anchorCtr="0">
            <a:noAutofit/>
          </a:bodyPr>
          <a:lstStyle/>
          <a:p>
            <a:pPr marL="0" marR="0" lvl="0" indent="0" algn="l" rtl="0">
              <a:lnSpc>
                <a:spcPct val="100000"/>
              </a:lnSpc>
              <a:spcBef>
                <a:spcPts val="0"/>
              </a:spcBef>
              <a:spcAft>
                <a:spcPts val="0"/>
              </a:spcAft>
              <a:buSzPct val="100000"/>
              <a:buNone/>
            </a:pPr>
            <a:r>
              <a:rPr lang="en-US" u="none" strike="noStrike" cap="none">
                <a:solidFill>
                  <a:schemeClr val="lt1"/>
                </a:solidFill>
                <a:latin typeface="Arial" charset="0"/>
                <a:ea typeface="Arial" charset="0"/>
                <a:cs typeface="Arial" charset="0"/>
                <a:sym typeface="Cabin"/>
              </a:rPr>
              <a:t>When we encounter a new name, we need to add a new entry in the </a:t>
            </a:r>
            <a:r>
              <a:rPr lang="en-US" u="none" strike="noStrike" cap="none">
                <a:solidFill>
                  <a:srgbClr val="FF00FF"/>
                </a:solidFill>
                <a:latin typeface="Arial" charset="0"/>
                <a:ea typeface="Arial" charset="0"/>
                <a:cs typeface="Arial" charset="0"/>
                <a:sym typeface="Cabin"/>
              </a:rPr>
              <a:t>dictionary</a:t>
            </a:r>
            <a:r>
              <a:rPr lang="en-US" u="none" strike="noStrike" cap="none">
                <a:solidFill>
                  <a:schemeClr val="lt1"/>
                </a:solidFill>
                <a:latin typeface="Arial" charset="0"/>
                <a:ea typeface="Arial" charset="0"/>
                <a:cs typeface="Arial" charset="0"/>
                <a:sym typeface="Cabin"/>
              </a:rPr>
              <a:t> and if this the second or later time we have seen the </a:t>
            </a:r>
            <a:r>
              <a:rPr lang="en-US" u="none" strike="noStrike" cap="none">
                <a:solidFill>
                  <a:srgbClr val="00FF00"/>
                </a:solidFill>
                <a:latin typeface="Arial" charset="0"/>
                <a:ea typeface="Arial" charset="0"/>
                <a:cs typeface="Arial" charset="0"/>
                <a:sym typeface="Cabin"/>
              </a:rPr>
              <a:t>name</a:t>
            </a:r>
            <a:r>
              <a:rPr lang="en-US" u="none" strike="noStrike" cap="none">
                <a:solidFill>
                  <a:schemeClr val="lt1"/>
                </a:solidFill>
                <a:latin typeface="Arial" charset="0"/>
                <a:ea typeface="Arial" charset="0"/>
                <a:cs typeface="Arial" charset="0"/>
                <a:sym typeface="Cabin"/>
              </a:rPr>
              <a:t>, we simply add one to the count in the </a:t>
            </a:r>
            <a:r>
              <a:rPr lang="en-US" u="none" strike="noStrike" cap="none">
                <a:solidFill>
                  <a:srgbClr val="FF00FF"/>
                </a:solidFill>
                <a:latin typeface="Arial" charset="0"/>
                <a:ea typeface="Arial" charset="0"/>
                <a:cs typeface="Arial" charset="0"/>
                <a:sym typeface="Cabin"/>
              </a:rPr>
              <a:t>dictionary</a:t>
            </a:r>
            <a:r>
              <a:rPr lang="en-US" u="none" strike="noStrike" cap="none">
                <a:solidFill>
                  <a:schemeClr val="lt1"/>
                </a:solidFill>
                <a:latin typeface="Arial" charset="0"/>
                <a:ea typeface="Arial" charset="0"/>
                <a:cs typeface="Arial" charset="0"/>
                <a:sym typeface="Cabin"/>
              </a:rPr>
              <a:t> under that </a:t>
            </a:r>
            <a:r>
              <a:rPr lang="en-US" u="none" strike="noStrike" cap="none">
                <a:solidFill>
                  <a:srgbClr val="00FF00"/>
                </a:solidFill>
                <a:latin typeface="Arial" charset="0"/>
                <a:ea typeface="Arial" charset="0"/>
                <a:cs typeface="Arial" charset="0"/>
                <a:sym typeface="Cabin"/>
              </a:rPr>
              <a:t>name</a:t>
            </a:r>
          </a:p>
        </p:txBody>
      </p:sp>
      <p:sp>
        <p:nvSpPr>
          <p:cNvPr id="387" name="Shape 387"/>
          <p:cNvSpPr txBox="1"/>
          <p:nvPr/>
        </p:nvSpPr>
        <p:spPr>
          <a:xfrm>
            <a:off x="750938" y="4478400"/>
            <a:ext cx="10349474" cy="34464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csev</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zqian</a:t>
            </a:r>
            <a:r>
              <a:rPr lang="en-US" sz="2600" i="0" u="none" strike="noStrike" cap="none" dirty="0">
                <a:solidFill>
                  <a:schemeClr val="lt1"/>
                </a:solidFill>
                <a:latin typeface="Courier"/>
                <a:ea typeface="Courier"/>
                <a:cs typeface="Courier"/>
                <a:sym typeface="Courier New"/>
              </a:rPr>
              <a:t>', '</a:t>
            </a:r>
            <a:r>
              <a:rPr lang="en-US" sz="2600" i="0" u="none" strike="noStrike" cap="none" dirty="0" err="1">
                <a:solidFill>
                  <a:schemeClr val="lt1"/>
                </a:solidFill>
                <a:latin typeface="Courier"/>
                <a:ea typeface="Courier"/>
                <a:cs typeface="Courier"/>
                <a:sym typeface="Courier New"/>
              </a:rPr>
              <a:t>cwen</a:t>
            </a:r>
            <a:r>
              <a:rPr lang="en-US" sz="26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a:solidFill>
                  <a:srgbClr val="FFFF00"/>
                </a:solidFill>
                <a:latin typeface="Courier"/>
                <a:ea typeface="Courier"/>
                <a:cs typeface="Courier"/>
                <a:sym typeface="Courier New"/>
              </a:rPr>
              <a:t>for</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names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 if </a:t>
            </a:r>
            <a:r>
              <a:rPr lang="en-US" sz="2600" i="0" u="none" strike="noStrike" cap="none" dirty="0">
                <a:solidFill>
                  <a:srgbClr val="00FF00"/>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not in</a:t>
            </a: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FFFF00"/>
                </a:solidFill>
                <a:latin typeface="Courier"/>
                <a:ea typeface="Courier"/>
                <a:cs typeface="Courier"/>
                <a:sym typeface="Courier New"/>
              </a:rPr>
              <a:t>else</a:t>
            </a:r>
            <a:r>
              <a:rPr lang="en-US" sz="26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600" i="0" u="none" strike="noStrike" cap="none" dirty="0">
                <a:solidFill>
                  <a:schemeClr val="lt1"/>
                </a:solidFill>
                <a:latin typeface="Courier"/>
                <a:ea typeface="Courier"/>
                <a:cs typeface="Courier"/>
                <a:sym typeface="Courier New"/>
              </a:rPr>
              <a:t>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00FFFF"/>
                </a:solidFill>
                <a:latin typeface="Courier"/>
                <a:ea typeface="Courier"/>
                <a:cs typeface="Courier"/>
                <a:sym typeface="Courier New"/>
              </a:rPr>
              <a:t>[name]</a:t>
            </a:r>
            <a:r>
              <a:rPr lang="en-US" sz="26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600" i="0" u="none" strike="noStrike" cap="none" dirty="0">
                <a:solidFill>
                  <a:srgbClr val="FFFF00"/>
                </a:solidFill>
                <a:latin typeface="Courier"/>
                <a:ea typeface="Courier"/>
                <a:cs typeface="Courier"/>
                <a:sym typeface="Courier New"/>
              </a:rPr>
              <a:t>print(</a:t>
            </a:r>
            <a:r>
              <a:rPr lang="en-US" sz="2600" i="0" u="none" strike="noStrike" cap="none" dirty="0">
                <a:solidFill>
                  <a:srgbClr val="00FF00"/>
                </a:solidFill>
                <a:latin typeface="Courier"/>
                <a:ea typeface="Courier"/>
                <a:cs typeface="Courier"/>
                <a:sym typeface="Courier New"/>
              </a:rPr>
              <a:t>counts</a:t>
            </a:r>
            <a:r>
              <a:rPr lang="en-US" sz="2600" i="0" u="none" strike="noStrike" cap="none" dirty="0">
                <a:solidFill>
                  <a:srgbClr val="FFFF00"/>
                </a:solidFill>
                <a:latin typeface="Courier"/>
                <a:ea typeface="Courier"/>
                <a:cs typeface="Courier"/>
                <a:sym typeface="Courier New"/>
              </a:rPr>
              <a:t>)</a:t>
            </a:r>
          </a:p>
        </p:txBody>
      </p:sp>
      <p:sp>
        <p:nvSpPr>
          <p:cNvPr id="388" name="Shape 388"/>
          <p:cNvSpPr txBox="1"/>
          <p:nvPr/>
        </p:nvSpPr>
        <p:spPr>
          <a:xfrm>
            <a:off x="9817102" y="5737993"/>
            <a:ext cx="6654205"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pic>
        <p:nvPicPr>
          <p:cNvPr id="6" name="Shape 370"/>
          <p:cNvPicPr preferRelativeResize="0"/>
          <p:nvPr/>
        </p:nvPicPr>
        <p:blipFill rotWithShape="1">
          <a:blip r:embed="rId3">
            <a:alphaModFix/>
          </a:blip>
          <a:srcRect/>
          <a:stretch/>
        </p:blipFill>
        <p:spPr>
          <a:xfrm>
            <a:off x="11100411" y="6550800"/>
            <a:ext cx="3987189" cy="226926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7600" u="none" strike="noStrike" cap="none">
                <a:solidFill>
                  <a:srgbClr val="FFD966"/>
                </a:solidFill>
                <a:latin typeface="Arial" charset="0"/>
                <a:ea typeface="Arial" charset="0"/>
                <a:cs typeface="Arial" charset="0"/>
                <a:sym typeface="Cabin"/>
              </a:rPr>
              <a:t>The</a:t>
            </a:r>
            <a:r>
              <a:rPr lang="en-US" sz="7600" u="none" strike="noStrike" cap="none">
                <a:solidFill>
                  <a:srgbClr val="FFFF00"/>
                </a:solidFill>
                <a:latin typeface="Arial" charset="0"/>
                <a:ea typeface="Arial" charset="0"/>
                <a:cs typeface="Arial" charset="0"/>
                <a:sym typeface="Cabin"/>
              </a:rPr>
              <a:t> </a:t>
            </a:r>
            <a:r>
              <a:rPr lang="en-US" sz="7600" u="none" strike="noStrike" cap="none">
                <a:solidFill>
                  <a:srgbClr val="FF00FF"/>
                </a:solidFill>
                <a:latin typeface="Arial" charset="0"/>
                <a:ea typeface="Arial" charset="0"/>
                <a:cs typeface="Arial" charset="0"/>
                <a:sym typeface="Cabin"/>
              </a:rPr>
              <a:t>get</a:t>
            </a:r>
            <a:r>
              <a:rPr lang="en-US" sz="7600" u="none" strike="noStrike" cap="none">
                <a:solidFill>
                  <a:srgbClr val="FFFF00"/>
                </a:solidFill>
                <a:latin typeface="Arial" charset="0"/>
                <a:ea typeface="Arial" charset="0"/>
                <a:cs typeface="Arial" charset="0"/>
                <a:sym typeface="Cabin"/>
              </a:rPr>
              <a:t> </a:t>
            </a:r>
            <a:r>
              <a:rPr lang="en-US" sz="7600" u="none" strike="noStrike" cap="none">
                <a:solidFill>
                  <a:srgbClr val="FFD966"/>
                </a:solidFill>
                <a:latin typeface="Arial" charset="0"/>
                <a:ea typeface="Arial" charset="0"/>
                <a:cs typeface="Arial" charset="0"/>
                <a:sym typeface="Cabin"/>
              </a:rPr>
              <a:t>Method for Dictionaries</a:t>
            </a:r>
          </a:p>
        </p:txBody>
      </p:sp>
      <p:sp>
        <p:nvSpPr>
          <p:cNvPr id="394" name="Shape 394"/>
          <p:cNvSpPr txBox="1">
            <a:spLocks noGrp="1"/>
          </p:cNvSpPr>
          <p:nvPr>
            <p:ph idx="1"/>
          </p:nvPr>
        </p:nvSpPr>
        <p:spPr>
          <a:xfrm>
            <a:off x="1029839" y="2603500"/>
            <a:ext cx="7505776" cy="4038499"/>
          </a:xfrm>
          <a:prstGeom prst="rect">
            <a:avLst/>
          </a:prstGeom>
          <a:noFill/>
          <a:ln>
            <a:noFill/>
          </a:ln>
        </p:spPr>
        <p:txBody>
          <a:bodyPr lIns="38100" tIns="38100" rIns="38100" bIns="38100" anchor="ctr" anchorCtr="0">
            <a:noAutofit/>
          </a:bodyPr>
          <a:lstStyle/>
          <a:p>
            <a:pPr marL="0" marR="0" lvl="0" indent="0" algn="l" rtl="0">
              <a:lnSpc>
                <a:spcPct val="100000"/>
              </a:lnSpc>
              <a:spcBef>
                <a:spcPts val="0"/>
              </a:spcBef>
              <a:spcAft>
                <a:spcPts val="0"/>
              </a:spcAft>
              <a:buSzPct val="100000"/>
              <a:buNone/>
            </a:pPr>
            <a:r>
              <a:rPr lang="en-US" sz="3600" u="none" strike="noStrike" cap="none">
                <a:solidFill>
                  <a:schemeClr val="lt1"/>
                </a:solidFill>
                <a:latin typeface="Arial" charset="0"/>
                <a:ea typeface="Arial" charset="0"/>
                <a:cs typeface="Arial" charset="0"/>
                <a:sym typeface="Cabin"/>
              </a:rPr>
              <a:t>The pattern of checking to see if a </a:t>
            </a:r>
            <a:r>
              <a:rPr lang="en-US" sz="3600" u="none" strike="noStrike" cap="none">
                <a:solidFill>
                  <a:srgbClr val="00FFFF"/>
                </a:solidFill>
                <a:latin typeface="Arial" charset="0"/>
                <a:ea typeface="Arial" charset="0"/>
                <a:cs typeface="Arial" charset="0"/>
                <a:sym typeface="Cabin"/>
              </a:rPr>
              <a:t>key</a:t>
            </a:r>
            <a:r>
              <a:rPr lang="en-US" sz="3600" u="none" strike="noStrike" cap="none">
                <a:solidFill>
                  <a:schemeClr val="lt1"/>
                </a:solidFill>
                <a:latin typeface="Arial" charset="0"/>
                <a:ea typeface="Arial" charset="0"/>
                <a:cs typeface="Arial" charset="0"/>
                <a:sym typeface="Cabin"/>
              </a:rPr>
              <a:t> is already in a dictionary and assuming a default value if the </a:t>
            </a:r>
            <a:r>
              <a:rPr lang="en-US" sz="3600" u="none" strike="noStrike" cap="none">
                <a:solidFill>
                  <a:srgbClr val="00FFFF"/>
                </a:solidFill>
                <a:latin typeface="Arial" charset="0"/>
                <a:ea typeface="Arial" charset="0"/>
                <a:cs typeface="Arial" charset="0"/>
                <a:sym typeface="Cabin"/>
              </a:rPr>
              <a:t>key</a:t>
            </a:r>
            <a:r>
              <a:rPr lang="en-US" sz="3600" u="none" strike="noStrike" cap="none">
                <a:solidFill>
                  <a:schemeClr val="lt1"/>
                </a:solidFill>
                <a:latin typeface="Arial" charset="0"/>
                <a:ea typeface="Arial" charset="0"/>
                <a:cs typeface="Arial" charset="0"/>
                <a:sym typeface="Cabin"/>
              </a:rPr>
              <a:t> is not there is so common that there is a </a:t>
            </a:r>
            <a:r>
              <a:rPr lang="en-US" sz="3600" u="none" strike="noStrike" cap="none">
                <a:solidFill>
                  <a:srgbClr val="FF00FF"/>
                </a:solidFill>
                <a:latin typeface="Arial" charset="0"/>
                <a:ea typeface="Arial" charset="0"/>
                <a:cs typeface="Arial" charset="0"/>
                <a:sym typeface="Cabin"/>
              </a:rPr>
              <a:t>method</a:t>
            </a:r>
            <a:r>
              <a:rPr lang="en-US" sz="3600" u="none" strike="noStrike" cap="none">
                <a:solidFill>
                  <a:schemeClr val="lt1"/>
                </a:solidFill>
                <a:latin typeface="Arial" charset="0"/>
                <a:ea typeface="Arial" charset="0"/>
                <a:cs typeface="Arial" charset="0"/>
                <a:sym typeface="Cabin"/>
              </a:rPr>
              <a:t> called </a:t>
            </a:r>
            <a:r>
              <a:rPr lang="en-US" sz="3600" u="none" strike="noStrike" cap="none">
                <a:solidFill>
                  <a:srgbClr val="FF00FF"/>
                </a:solidFill>
                <a:latin typeface="Arial" charset="0"/>
                <a:ea typeface="Arial" charset="0"/>
                <a:cs typeface="Arial" charset="0"/>
                <a:sym typeface="Cabin"/>
              </a:rPr>
              <a:t>get</a:t>
            </a:r>
            <a:r>
              <a:rPr lang="en-US" sz="3600" u="none" strike="noStrike" cap="none">
                <a:solidFill>
                  <a:schemeClr val="lt1"/>
                </a:solidFill>
                <a:latin typeface="Arial" charset="0"/>
                <a:ea typeface="Arial" charset="0"/>
                <a:cs typeface="Arial" charset="0"/>
                <a:sym typeface="Cabin"/>
              </a:rPr>
              <a:t>() that does this for us</a:t>
            </a:r>
          </a:p>
        </p:txBody>
      </p:sp>
      <p:sp>
        <p:nvSpPr>
          <p:cNvPr id="395" name="Shape 395"/>
          <p:cNvSpPr txBox="1"/>
          <p:nvPr/>
        </p:nvSpPr>
        <p:spPr>
          <a:xfrm>
            <a:off x="9232900" y="3070225"/>
            <a:ext cx="6502500" cy="2216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b="1" i="0" u="none" strike="noStrike" cap="none" dirty="0">
                <a:solidFill>
                  <a:schemeClr val="lt1"/>
                </a:solidFill>
                <a:latin typeface="Courier"/>
                <a:ea typeface="Courier"/>
                <a:cs typeface="Courier"/>
                <a:sym typeface="Courier New"/>
              </a:rPr>
              <a:t>   </a:t>
            </a:r>
            <a:r>
              <a:rPr lang="en-US" sz="3000" b="1" i="0" u="none" strike="noStrike" cap="none" dirty="0">
                <a:solidFill>
                  <a:srgbClr val="FFFF00"/>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if </a:t>
            </a:r>
            <a:r>
              <a:rPr lang="en-US" sz="3000" i="0" u="none" strike="noStrike" cap="none" dirty="0">
                <a:solidFill>
                  <a:srgbClr val="00FF00"/>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rgbClr val="00FF00"/>
                </a:solidFill>
                <a:latin typeface="Courier"/>
                <a:ea typeface="Courier"/>
                <a:cs typeface="Courier"/>
                <a:sym typeface="Courier New"/>
              </a:rPr>
              <a:t> counts</a:t>
            </a:r>
            <a:r>
              <a:rPr lang="en-US" sz="3000" i="0" u="none" strike="noStrike" cap="none" dirty="0">
                <a:solidFill>
                  <a:srgbClr val="00FFFF"/>
                </a:solidFill>
                <a:latin typeface="Courier"/>
                <a:ea typeface="Courier"/>
                <a:cs typeface="Courier"/>
                <a:sym typeface="Courier New"/>
              </a:rPr>
              <a:t>[name]</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else</a:t>
            </a:r>
            <a:r>
              <a:rPr lang="en-US" sz="30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x =</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p>
        </p:txBody>
      </p:sp>
      <p:sp>
        <p:nvSpPr>
          <p:cNvPr id="396" name="Shape 396"/>
          <p:cNvSpPr txBox="1"/>
          <p:nvPr/>
        </p:nvSpPr>
        <p:spPr>
          <a:xfrm>
            <a:off x="10060013" y="6019800"/>
            <a:ext cx="6044400" cy="62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000" i="0" u="none" strike="noStrike" cap="none" dirty="0">
                <a:solidFill>
                  <a:srgbClr val="FFFF00"/>
                </a:solidFill>
                <a:latin typeface="Courier"/>
                <a:ea typeface="Courier"/>
                <a:cs typeface="Courier"/>
                <a:sym typeface="Courier New"/>
              </a:rPr>
              <a:t>x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a:t>
            </a:r>
            <a:r>
              <a:rPr lang="en-US" sz="3000" i="0" u="none" strike="noStrike" cap="none" dirty="0">
                <a:solidFill>
                  <a:srgbClr val="00FFFF"/>
                </a:solidFill>
                <a:latin typeface="Courier"/>
                <a:ea typeface="Courier"/>
                <a:cs typeface="Courier"/>
                <a:sym typeface="Courier New"/>
              </a:rPr>
              <a:t>name</a:t>
            </a: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0</a:t>
            </a:r>
            <a:r>
              <a:rPr lang="en-US" sz="3000" i="0" u="none" strike="noStrike" cap="none" dirty="0">
                <a:solidFill>
                  <a:schemeClr val="lt1"/>
                </a:solidFill>
                <a:latin typeface="Courier"/>
                <a:ea typeface="Courier"/>
                <a:cs typeface="Courier"/>
                <a:sym typeface="Courier New"/>
              </a:rPr>
              <a:t>)</a:t>
            </a:r>
          </a:p>
        </p:txBody>
      </p:sp>
      <p:sp>
        <p:nvSpPr>
          <p:cNvPr id="397" name="Shape 397"/>
          <p:cNvSpPr txBox="1"/>
          <p:nvPr/>
        </p:nvSpPr>
        <p:spPr>
          <a:xfrm>
            <a:off x="1003250" y="6980313"/>
            <a:ext cx="7118400" cy="1143000"/>
          </a:xfrm>
          <a:prstGeom prst="rect">
            <a:avLst/>
          </a:prstGeom>
          <a:noFill/>
          <a:ln>
            <a:noFill/>
          </a:ln>
        </p:spPr>
        <p:txBody>
          <a:bodyPr lIns="0" tIns="0" rIns="0" bIns="0" anchor="ctr" anchorCtr="0">
            <a:noAutofit/>
          </a:bodyPr>
          <a:lstStyle/>
          <a:p>
            <a:pPr marL="0" marR="0" lvl="0" indent="0"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Default value if key does not exist (and no </a:t>
            </a:r>
            <a:r>
              <a:rPr lang="en-US" sz="3600" u="none" strike="noStrike" cap="none" dirty="0" err="1">
                <a:solidFill>
                  <a:srgbClr val="FF7F00"/>
                </a:solidFill>
                <a:latin typeface="Arial" charset="0"/>
                <a:ea typeface="Arial" charset="0"/>
                <a:cs typeface="Arial" charset="0"/>
                <a:sym typeface="Cabin"/>
              </a:rPr>
              <a:t>Traceback</a:t>
            </a:r>
            <a:r>
              <a:rPr lang="en-US" sz="3600" u="none" strike="noStrike" cap="none" dirty="0">
                <a:solidFill>
                  <a:srgbClr val="FF7F00"/>
                </a:solidFill>
                <a:latin typeface="Arial" charset="0"/>
                <a:ea typeface="Arial" charset="0"/>
                <a:cs typeface="Arial" charset="0"/>
                <a:sym typeface="Cabin"/>
              </a:rPr>
              <a:t>).</a:t>
            </a:r>
          </a:p>
        </p:txBody>
      </p:sp>
      <p:sp>
        <p:nvSpPr>
          <p:cNvPr id="398" name="Shape 398"/>
          <p:cNvSpPr txBox="1"/>
          <p:nvPr/>
        </p:nvSpPr>
        <p:spPr>
          <a:xfrm>
            <a:off x="9232900" y="7375475"/>
            <a:ext cx="6741359"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csev</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 </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err="1">
                <a:solidFill>
                  <a:srgbClr val="00FFFF"/>
                </a:solidFill>
                <a:latin typeface="Arial" charset="0"/>
                <a:ea typeface="Arial" charset="0"/>
                <a:cs typeface="Arial" charset="0"/>
                <a:sym typeface="Cabin"/>
              </a:rPr>
              <a:t>zqian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1,</a:t>
            </a:r>
            <a:r>
              <a:rPr lang="en-US" sz="3200" u="none" strike="noStrike" cap="none" dirty="0">
                <a:solidFill>
                  <a:srgbClr val="00FFFF"/>
                </a:solidFill>
                <a:latin typeface="Arial" charset="0"/>
                <a:ea typeface="Arial" charset="0"/>
                <a:cs typeface="Arial" charset="0"/>
                <a:sym typeface="Cabin"/>
              </a:rPr>
              <a:t> '</a:t>
            </a:r>
            <a:r>
              <a:rPr lang="en-US" sz="3200" u="none" strike="noStrike" cap="none" dirty="0" err="1">
                <a:solidFill>
                  <a:srgbClr val="00FFFF"/>
                </a:solidFill>
                <a:latin typeface="Arial" charset="0"/>
                <a:ea typeface="Arial" charset="0"/>
                <a:cs typeface="Arial" charset="0"/>
                <a:sym typeface="Cabin"/>
              </a:rPr>
              <a:t>cwen</a:t>
            </a:r>
            <a:r>
              <a:rPr lang="en-US" sz="3200" u="none" strike="noStrike" cap="none" dirty="0">
                <a:solidFill>
                  <a:srgbClr val="00FFFF"/>
                </a:solidFill>
                <a:latin typeface="Arial" charset="0"/>
                <a:ea typeface="Arial" charset="0"/>
                <a:cs typeface="Arial" charset="0"/>
                <a:sym typeface="Cabin"/>
              </a:rPr>
              <a:t>'</a:t>
            </a:r>
            <a:r>
              <a:rPr lang="en-US" sz="3200" u="none" strike="noStrike" cap="none" dirty="0">
                <a:solidFill>
                  <a:srgbClr val="FF00FF"/>
                </a:solidFill>
                <a:latin typeface="Arial" charset="0"/>
                <a:ea typeface="Arial" charset="0"/>
                <a:cs typeface="Arial" charset="0"/>
                <a:sym typeface="Cabin"/>
              </a:rPr>
              <a:t>: 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600" u="none" strike="noStrike" cap="none">
                <a:solidFill>
                  <a:srgbClr val="FFD966"/>
                </a:solidFill>
                <a:latin typeface="Arial" charset="0"/>
                <a:ea typeface="Arial" charset="0"/>
                <a:cs typeface="Arial" charset="0"/>
                <a:sym typeface="Cabin"/>
              </a:rPr>
              <a:t>Simplified Counting with </a:t>
            </a:r>
            <a:r>
              <a:rPr lang="en-US" sz="7600" u="none" strike="noStrike" cap="none">
                <a:solidFill>
                  <a:srgbClr val="FF00FF"/>
                </a:solidFill>
                <a:latin typeface="Arial" charset="0"/>
                <a:ea typeface="Arial" charset="0"/>
                <a:cs typeface="Arial" charset="0"/>
                <a:sym typeface="Cabin"/>
              </a:rPr>
              <a:t>get()</a:t>
            </a:r>
          </a:p>
        </p:txBody>
      </p:sp>
      <p:sp>
        <p:nvSpPr>
          <p:cNvPr id="404" name="Shape 404"/>
          <p:cNvSpPr txBox="1">
            <a:spLocks noGrp="1"/>
          </p:cNvSpPr>
          <p:nvPr>
            <p:ph idx="1"/>
          </p:nvPr>
        </p:nvSpPr>
        <p:spPr>
          <a:xfrm>
            <a:off x="1155700" y="2603501"/>
            <a:ext cx="13931900" cy="1457272"/>
          </a:xfrm>
          <a:prstGeom prst="rect">
            <a:avLst/>
          </a:prstGeom>
          <a:noFill/>
          <a:ln>
            <a:noFill/>
          </a:ln>
        </p:spPr>
        <p:txBody>
          <a:bodyPr lIns="38100" tIns="38100" rIns="38100" bIns="38100" anchor="ctr" anchorCtr="0">
            <a:noAutofit/>
          </a:bodyPr>
          <a:lstStyle/>
          <a:p>
            <a:pPr marL="0" marR="0" lvl="0" indent="0" algn="l" rtl="0">
              <a:lnSpc>
                <a:spcPct val="100000"/>
              </a:lnSpc>
              <a:spcBef>
                <a:spcPts val="0"/>
              </a:spcBef>
              <a:spcAft>
                <a:spcPts val="0"/>
              </a:spcAft>
              <a:buSzPct val="100000"/>
              <a:buNone/>
            </a:pPr>
            <a:r>
              <a:rPr lang="en-US" sz="3600" u="none" strike="noStrike" cap="none">
                <a:solidFill>
                  <a:schemeClr val="lt1"/>
                </a:solidFill>
                <a:latin typeface="Arial" charset="0"/>
                <a:ea typeface="Arial" charset="0"/>
                <a:cs typeface="Arial" charset="0"/>
                <a:sym typeface="Cabin"/>
              </a:rPr>
              <a:t>We can use </a:t>
            </a:r>
            <a:r>
              <a:rPr lang="en-US" sz="3600" u="none" strike="noStrike" cap="none">
                <a:solidFill>
                  <a:srgbClr val="FF00FF"/>
                </a:solidFill>
                <a:latin typeface="Arial" charset="0"/>
                <a:ea typeface="Arial" charset="0"/>
                <a:cs typeface="Arial" charset="0"/>
                <a:sym typeface="Cabin"/>
              </a:rPr>
              <a:t>get</a:t>
            </a:r>
            <a:r>
              <a:rPr lang="en-US" sz="3600" u="none" strike="noStrike" cap="none">
                <a:solidFill>
                  <a:schemeClr val="lt1"/>
                </a:solidFill>
                <a:latin typeface="Arial" charset="0"/>
                <a:ea typeface="Arial" charset="0"/>
                <a:cs typeface="Arial" charset="0"/>
                <a:sym typeface="Cabin"/>
              </a:rPr>
              <a:t>() and provide a </a:t>
            </a:r>
            <a:r>
              <a:rPr lang="en-US" sz="3600" u="none" strike="noStrike" cap="none">
                <a:solidFill>
                  <a:srgbClr val="FF7F00"/>
                </a:solidFill>
                <a:latin typeface="Arial" charset="0"/>
                <a:ea typeface="Arial" charset="0"/>
                <a:cs typeface="Arial" charset="0"/>
                <a:sym typeface="Cabin"/>
              </a:rPr>
              <a:t>default value of zero</a:t>
            </a:r>
            <a:r>
              <a:rPr lang="en-US" sz="3600" u="none" strike="noStrike" cap="none">
                <a:solidFill>
                  <a:schemeClr val="lt1"/>
                </a:solidFill>
                <a:latin typeface="Arial" charset="0"/>
                <a:ea typeface="Arial" charset="0"/>
                <a:cs typeface="Arial" charset="0"/>
                <a:sym typeface="Cabin"/>
              </a:rPr>
              <a:t> when the </a:t>
            </a:r>
            <a:r>
              <a:rPr lang="en-US" sz="3600" u="none" strike="noStrike" cap="none">
                <a:solidFill>
                  <a:srgbClr val="00FFFF"/>
                </a:solidFill>
                <a:latin typeface="Arial" charset="0"/>
                <a:ea typeface="Arial" charset="0"/>
                <a:cs typeface="Arial" charset="0"/>
                <a:sym typeface="Cabin"/>
              </a:rPr>
              <a:t>key</a:t>
            </a:r>
            <a:r>
              <a:rPr lang="en-US" sz="3600" u="none" strike="noStrike" cap="none">
                <a:solidFill>
                  <a:schemeClr val="lt1"/>
                </a:solidFill>
                <a:latin typeface="Arial" charset="0"/>
                <a:ea typeface="Arial" charset="0"/>
                <a:cs typeface="Arial" charset="0"/>
                <a:sym typeface="Cabin"/>
              </a:rPr>
              <a:t> is not yet in the dictionary - and then just add one</a:t>
            </a:r>
          </a:p>
        </p:txBody>
      </p:sp>
      <p:sp>
        <p:nvSpPr>
          <p:cNvPr id="405" name="Shape 405"/>
          <p:cNvSpPr txBox="1"/>
          <p:nvPr/>
        </p:nvSpPr>
        <p:spPr>
          <a:xfrm>
            <a:off x="1698775" y="4562481"/>
            <a:ext cx="10558500" cy="21557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print(</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FFFF00"/>
                </a:solidFill>
                <a:latin typeface="Courier"/>
                <a:ea typeface="Courier"/>
                <a:cs typeface="Courier"/>
                <a:sym typeface="Courier New"/>
              </a:rPr>
              <a:t>)</a:t>
            </a:r>
          </a:p>
        </p:txBody>
      </p:sp>
      <p:sp>
        <p:nvSpPr>
          <p:cNvPr id="406" name="Shape 406"/>
          <p:cNvSpPr txBox="1"/>
          <p:nvPr/>
        </p:nvSpPr>
        <p:spPr>
          <a:xfrm>
            <a:off x="6851650" y="7640632"/>
            <a:ext cx="1466850"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Default</a:t>
            </a:r>
          </a:p>
        </p:txBody>
      </p:sp>
      <p:cxnSp>
        <p:nvCxnSpPr>
          <p:cNvPr id="407" name="Shape 407"/>
          <p:cNvCxnSpPr/>
          <p:nvPr/>
        </p:nvCxnSpPr>
        <p:spPr>
          <a:xfrm flipH="1">
            <a:off x="7921474" y="6308857"/>
            <a:ext cx="1405200" cy="1411200"/>
          </a:xfrm>
          <a:prstGeom prst="straightConnector1">
            <a:avLst/>
          </a:prstGeom>
          <a:noFill/>
          <a:ln w="63500" cap="rnd" cmpd="sng">
            <a:solidFill>
              <a:srgbClr val="FF7F00"/>
            </a:solidFill>
            <a:prstDash val="solid"/>
            <a:miter/>
            <a:headEnd type="stealth" w="med" len="med"/>
            <a:tailEnd type="none" w="med" len="med"/>
          </a:ln>
        </p:spPr>
      </p:cxnSp>
      <p:sp>
        <p:nvSpPr>
          <p:cNvPr id="408" name="Shape 408"/>
          <p:cNvSpPr txBox="1"/>
          <p:nvPr/>
        </p:nvSpPr>
        <p:spPr>
          <a:xfrm>
            <a:off x="9004375" y="7424732"/>
            <a:ext cx="7118400" cy="6984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a:t>
            </a:r>
            <a:r>
              <a:rPr lang="en-US" sz="3200" u="none" strike="noStrike" cap="none">
                <a:solidFill>
                  <a:srgbClr val="00FFFF"/>
                </a:solidFill>
                <a:latin typeface="Arial" charset="0"/>
                <a:ea typeface="Arial" charset="0"/>
                <a:cs typeface="Arial" charset="0"/>
                <a:sym typeface="Cabin"/>
              </a:rPr>
              <a:t>'csev'</a:t>
            </a:r>
            <a:r>
              <a:rPr lang="en-US" sz="3200" u="none" strike="noStrike" cap="none">
                <a:solidFill>
                  <a:srgbClr val="FF00FF"/>
                </a:solidFill>
                <a:latin typeface="Arial" charset="0"/>
                <a:ea typeface="Arial" charset="0"/>
                <a:cs typeface="Arial" charset="0"/>
                <a:sym typeface="Cabin"/>
              </a:rPr>
              <a:t>: 2, </a:t>
            </a:r>
            <a:r>
              <a:rPr lang="en-US" sz="3200" u="none" strike="noStrike" cap="none">
                <a:solidFill>
                  <a:srgbClr val="00FFFF"/>
                </a:solidFill>
                <a:latin typeface="Arial" charset="0"/>
                <a:ea typeface="Arial" charset="0"/>
                <a:cs typeface="Arial" charset="0"/>
                <a:sym typeface="Cabin"/>
              </a:rPr>
              <a:t>'zqian'</a:t>
            </a:r>
            <a:r>
              <a:rPr lang="en-US" sz="3200" u="none" strike="noStrike" cap="none">
                <a:solidFill>
                  <a:srgbClr val="FF00FF"/>
                </a:solidFill>
                <a:latin typeface="Arial" charset="0"/>
                <a:ea typeface="Arial" charset="0"/>
                <a:cs typeface="Arial" charset="0"/>
                <a:sym typeface="Cabin"/>
              </a:rPr>
              <a:t>: 1,</a:t>
            </a:r>
            <a:r>
              <a:rPr lang="en-US" sz="3200" u="none" strike="noStrike" cap="none">
                <a:solidFill>
                  <a:srgbClr val="00FFFF"/>
                </a:solidFill>
                <a:latin typeface="Arial" charset="0"/>
                <a:ea typeface="Arial" charset="0"/>
                <a:cs typeface="Arial" charset="0"/>
                <a:sym typeface="Cabin"/>
              </a:rPr>
              <a:t> 'cwen'</a:t>
            </a:r>
            <a:r>
              <a:rPr lang="en-US" sz="3200" u="none" strike="noStrike" cap="none">
                <a:solidFill>
                  <a:srgbClr val="FF00FF"/>
                </a:solidFill>
                <a:latin typeface="Arial" charset="0"/>
                <a:ea typeface="Arial" charset="0"/>
                <a:cs typeface="Arial" charset="0"/>
                <a:sym typeface="Cabin"/>
              </a:rPr>
              <a:t>: 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Shape 413"/>
          <p:cNvPicPr preferRelativeResize="0"/>
          <p:nvPr/>
        </p:nvPicPr>
        <p:blipFill rotWithShape="1">
          <a:blip r:embed="rId3">
            <a:alphaModFix/>
          </a:blip>
          <a:srcRect/>
          <a:stretch/>
        </p:blipFill>
        <p:spPr>
          <a:xfrm>
            <a:off x="11260136" y="3187700"/>
            <a:ext cx="4638674" cy="3467099"/>
          </a:xfrm>
          <a:prstGeom prst="rect">
            <a:avLst/>
          </a:prstGeom>
          <a:noFill/>
          <a:ln>
            <a:noFill/>
          </a:ln>
        </p:spPr>
      </p:pic>
      <p:sp>
        <p:nvSpPr>
          <p:cNvPr id="414" name="Shape 414"/>
          <p:cNvSpPr txBox="1"/>
          <p:nvPr/>
        </p:nvSpPr>
        <p:spPr>
          <a:xfrm>
            <a:off x="3020973" y="7302601"/>
            <a:ext cx="105585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000" u="sng" strike="noStrike" cap="none" dirty="0">
                <a:solidFill>
                  <a:srgbClr val="FFFF00"/>
                </a:solidFill>
                <a:latin typeface="Arial" charset="0"/>
                <a:ea typeface="Arial" charset="0"/>
                <a:cs typeface="Arial" charset="0"/>
                <a:sym typeface="Cabin"/>
                <a:hlinkClick r:id="rId4"/>
              </a:rPr>
              <a:t>http://www.youtube.com/watch?v=EHJ9uYx5L58</a:t>
            </a:r>
          </a:p>
        </p:txBody>
      </p:sp>
      <p:sp>
        <p:nvSpPr>
          <p:cNvPr id="415" name="Shape 415"/>
          <p:cNvSpPr txBox="1"/>
          <p:nvPr/>
        </p:nvSpPr>
        <p:spPr>
          <a:xfrm>
            <a:off x="508000" y="3810000"/>
            <a:ext cx="10558462" cy="215423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FF00FF"/>
                </a:solidFill>
                <a:latin typeface="Courier"/>
                <a:ea typeface="Courier"/>
                <a:cs typeface="Courier"/>
                <a:sym typeface="Courier New"/>
              </a:rPr>
              <a:t>dict</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ourier New"/>
              <a:buNone/>
            </a:pP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csev</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zqian</a:t>
            </a:r>
            <a:r>
              <a:rPr lang="en-US" sz="2800" i="0" u="none" strike="noStrike" cap="none" dirty="0">
                <a:solidFill>
                  <a:schemeClr val="lt1"/>
                </a:solidFill>
                <a:latin typeface="Courier"/>
                <a:ea typeface="Courier"/>
                <a:cs typeface="Courier"/>
                <a:sym typeface="Courier New"/>
              </a:rPr>
              <a:t>', '</a:t>
            </a:r>
            <a:r>
              <a:rPr lang="en-US" sz="2800" i="0" u="none" strike="noStrike" cap="none" dirty="0" err="1">
                <a:solidFill>
                  <a:schemeClr val="lt1"/>
                </a:solidFill>
                <a:latin typeface="Courier"/>
                <a:ea typeface="Courier"/>
                <a:cs typeface="Courier"/>
                <a:sym typeface="Courier New"/>
              </a:rPr>
              <a:t>cwen</a:t>
            </a:r>
            <a:r>
              <a:rPr lang="en-US" sz="28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for</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in</a:t>
            </a: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names</a:t>
            </a:r>
            <a:r>
              <a:rPr lang="en-US" sz="28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ourier New"/>
              <a:buNone/>
            </a:pPr>
            <a:r>
              <a:rPr lang="en-US" sz="2800" i="0" u="none" strike="noStrike" cap="none" dirty="0">
                <a:solidFill>
                  <a:schemeClr val="lt1"/>
                </a:solidFill>
                <a:latin typeface="Courier"/>
                <a:ea typeface="Courier"/>
                <a:cs typeface="Courier"/>
                <a:sym typeface="Courier New"/>
              </a:rPr>
              <a:t>    </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00FFFF"/>
                </a:solidFill>
                <a:latin typeface="Courier"/>
                <a:ea typeface="Courier"/>
                <a:cs typeface="Courier"/>
                <a:sym typeface="Courier New"/>
              </a:rPr>
              <a:t>[name]</a:t>
            </a:r>
            <a:r>
              <a:rPr lang="en-US" sz="2800" i="0" u="none" strike="noStrike" cap="none" dirty="0">
                <a:solidFill>
                  <a:schemeClr val="lt1"/>
                </a:solidFill>
                <a:latin typeface="Courier"/>
                <a:ea typeface="Courier"/>
                <a:cs typeface="Courier"/>
                <a:sym typeface="Courier New"/>
              </a:rPr>
              <a:t> = </a:t>
            </a:r>
            <a:r>
              <a:rPr lang="en-US" sz="2800" i="0" u="none" strike="noStrike" cap="none" dirty="0" err="1">
                <a:solidFill>
                  <a:srgbClr val="00FF00"/>
                </a:solidFill>
                <a:latin typeface="Courier"/>
                <a:ea typeface="Courier"/>
                <a:cs typeface="Courier"/>
                <a:sym typeface="Courier New"/>
              </a:rPr>
              <a:t>counts</a:t>
            </a:r>
            <a:r>
              <a:rPr lang="en-US" sz="2800" i="0" u="none" strike="noStrike" cap="none" dirty="0" err="1">
                <a:solidFill>
                  <a:srgbClr val="FF00FF"/>
                </a:solidFill>
                <a:latin typeface="Courier"/>
                <a:ea typeface="Courier"/>
                <a:cs typeface="Courier"/>
                <a:sym typeface="Courier New"/>
              </a:rPr>
              <a:t>.get</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00FFFF"/>
                </a:solidFill>
                <a:latin typeface="Courier"/>
                <a:ea typeface="Courier"/>
                <a:cs typeface="Courier"/>
                <a:sym typeface="Courier New"/>
              </a:rPr>
              <a:t>name, </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FF"/>
                </a:solidFill>
                <a:latin typeface="Courier"/>
                <a:ea typeface="Courier"/>
                <a:cs typeface="Courier"/>
                <a:sym typeface="Courier New"/>
              </a:rPr>
              <a:t>)</a:t>
            </a:r>
            <a:r>
              <a:rPr lang="en-US" sz="2800" i="0" u="none" strike="noStrike" cap="none" dirty="0">
                <a:solidFill>
                  <a:schemeClr val="lt1"/>
                </a:solidFill>
                <a:latin typeface="Courier"/>
                <a:ea typeface="Courier"/>
                <a:cs typeface="Courier"/>
                <a:sym typeface="Courier New"/>
              </a:rPr>
              <a:t> + 1</a:t>
            </a:r>
          </a:p>
          <a:p>
            <a:pPr marL="0" marR="0" lvl="0" indent="0" algn="l" rtl="0">
              <a:lnSpc>
                <a:spcPct val="100000"/>
              </a:lnSpc>
              <a:spcBef>
                <a:spcPts val="0"/>
              </a:spcBef>
              <a:spcAft>
                <a:spcPts val="0"/>
              </a:spcAft>
              <a:buClr>
                <a:srgbClr val="FFFF00"/>
              </a:buClr>
              <a:buSzPct val="25000"/>
              <a:buFont typeface="Courier New"/>
              <a:buNone/>
            </a:pPr>
            <a:r>
              <a:rPr lang="en-US" sz="2800" i="0" u="none" strike="noStrike" cap="none" dirty="0">
                <a:solidFill>
                  <a:srgbClr val="FFFF00"/>
                </a:solidFill>
                <a:latin typeface="Courier"/>
                <a:ea typeface="Courier"/>
                <a:cs typeface="Courier"/>
                <a:sym typeface="Courier New"/>
              </a:rPr>
              <a:t>print(</a:t>
            </a:r>
            <a:r>
              <a:rPr lang="en-US" sz="2800" i="0" u="none" strike="noStrike" cap="none" dirty="0">
                <a:solidFill>
                  <a:srgbClr val="00FF00"/>
                </a:solidFill>
                <a:latin typeface="Courier"/>
                <a:ea typeface="Courier"/>
                <a:cs typeface="Courier"/>
                <a:sym typeface="Courier New"/>
              </a:rPr>
              <a:t>counts</a:t>
            </a:r>
            <a:r>
              <a:rPr lang="en-US" sz="2800" i="0" u="none" strike="noStrike" cap="none" dirty="0">
                <a:solidFill>
                  <a:srgbClr val="FFFF00"/>
                </a:solidFill>
                <a:latin typeface="Courier"/>
                <a:ea typeface="Courier"/>
                <a:cs typeface="Courier"/>
                <a:sym typeface="Courier New"/>
              </a:rPr>
              <a:t>)</a:t>
            </a:r>
          </a:p>
        </p:txBody>
      </p:sp>
      <p:sp>
        <p:nvSpPr>
          <p:cNvPr id="416" name="Shape 416"/>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7600" u="none" strike="noStrike" cap="none">
                <a:solidFill>
                  <a:srgbClr val="FFD966"/>
                </a:solidFill>
                <a:latin typeface="Arial" charset="0"/>
                <a:ea typeface="Arial" charset="0"/>
                <a:cs typeface="Arial" charset="0"/>
                <a:sym typeface="Cabin"/>
              </a:rPr>
              <a:t>Simplified Counting with </a:t>
            </a:r>
            <a:r>
              <a:rPr lang="en-US" sz="7600" u="none" strike="noStrike" cap="none">
                <a:solidFill>
                  <a:srgbClr val="FF00FF"/>
                </a:solidFill>
                <a:latin typeface="Arial" charset="0"/>
                <a:ea typeface="Arial" charset="0"/>
                <a:cs typeface="Arial" charset="0"/>
                <a:sym typeface="Cabin"/>
              </a:rPr>
              <a:t>get()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1155700" y="789709"/>
            <a:ext cx="9788525"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7600" u="none" strike="noStrike" cap="none">
                <a:solidFill>
                  <a:srgbClr val="FFD966"/>
                </a:solidFill>
                <a:latin typeface="Arial" charset="0"/>
                <a:ea typeface="Arial" charset="0"/>
                <a:cs typeface="Arial" charset="0"/>
                <a:sym typeface="Cabin"/>
              </a:rPr>
              <a:t>What is a Collection?</a:t>
            </a:r>
          </a:p>
        </p:txBody>
      </p:sp>
      <p:sp>
        <p:nvSpPr>
          <p:cNvPr id="213" name="Shape 213"/>
          <p:cNvSpPr txBox="1">
            <a:spLocks noGrp="1"/>
          </p:cNvSpPr>
          <p:nvPr>
            <p:ph idx="1"/>
          </p:nvPr>
        </p:nvSpPr>
        <p:spPr>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en-US" sz="3600" u="none" strike="noStrike" cap="none">
                <a:solidFill>
                  <a:schemeClr val="lt1"/>
                </a:solidFill>
                <a:latin typeface="Arial" charset="0"/>
                <a:ea typeface="Arial" charset="0"/>
                <a:cs typeface="Arial" charset="0"/>
                <a:sym typeface="Cabin"/>
              </a:rPr>
              <a:t>A collection is nice because we can put more than one value in </a:t>
            </a:r>
            <a:r>
              <a:rPr lang="en-US" sz="3600">
                <a:solidFill>
                  <a:schemeClr val="lt1"/>
                </a:solidFill>
                <a:latin typeface="Arial" charset="0"/>
                <a:ea typeface="Arial" charset="0"/>
                <a:cs typeface="Arial" charset="0"/>
                <a:sym typeface="Cabin"/>
              </a:rPr>
              <a:t>it</a:t>
            </a:r>
            <a:r>
              <a:rPr lang="en-US" sz="3600" u="none" strike="noStrike" cap="none">
                <a:solidFill>
                  <a:schemeClr val="lt1"/>
                </a:solidFill>
                <a:latin typeface="Arial" charset="0"/>
                <a:ea typeface="Arial" charset="0"/>
                <a:cs typeface="Arial" charset="0"/>
                <a:sym typeface="Cabin"/>
              </a:rPr>
              <a:t> and carry them all around in one convenient package</a:t>
            </a:r>
          </a:p>
          <a:p>
            <a:pPr marL="749300" marR="0" lvl="0" indent="-371094" algn="l" rtl="0">
              <a:lnSpc>
                <a:spcPct val="100000"/>
              </a:lnSpc>
              <a:spcBef>
                <a:spcPts val="3500"/>
              </a:spcBef>
              <a:spcAft>
                <a:spcPts val="0"/>
              </a:spcAft>
              <a:buClr>
                <a:schemeClr val="lt1"/>
              </a:buClr>
              <a:buSzPct val="100000"/>
              <a:buFont typeface="Cabin"/>
              <a:buChar char="•"/>
            </a:pPr>
            <a:r>
              <a:rPr lang="en-US" sz="3600" u="none" strike="noStrike" cap="none">
                <a:solidFill>
                  <a:schemeClr val="lt1"/>
                </a:solidFill>
                <a:latin typeface="Arial" charset="0"/>
                <a:ea typeface="Arial" charset="0"/>
                <a:cs typeface="Arial" charset="0"/>
                <a:sym typeface="Cabin"/>
              </a:rPr>
              <a:t>We have a bunch of values in a single </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variable</a:t>
            </a:r>
            <a:r>
              <a:rPr lang="en-US" sz="3600" b="0" i="0" u="none" strike="noStrike" cap="none">
                <a:solidFill>
                  <a:schemeClr val="lt1"/>
                </a:solidFill>
                <a:latin typeface="Arial"/>
                <a:ea typeface="Arial"/>
                <a:cs typeface="Arial"/>
                <a:sym typeface="Arial"/>
              </a:rPr>
              <a:t>”</a:t>
            </a:r>
          </a:p>
          <a:p>
            <a:pPr marL="749300" marR="0" lvl="0" indent="-371094" algn="l" rtl="0">
              <a:lnSpc>
                <a:spcPct val="100000"/>
              </a:lnSpc>
              <a:spcBef>
                <a:spcPts val="3500"/>
              </a:spcBef>
              <a:spcAft>
                <a:spcPts val="0"/>
              </a:spcAft>
              <a:buClr>
                <a:schemeClr val="lt1"/>
              </a:buClr>
              <a:buSzPct val="100000"/>
              <a:buFont typeface="Cabin"/>
              <a:buChar char="•"/>
            </a:pPr>
            <a:r>
              <a:rPr lang="en-US" sz="3600" u="none" strike="noStrike" cap="none">
                <a:solidFill>
                  <a:schemeClr val="lt1"/>
                </a:solidFill>
                <a:latin typeface="Arial" charset="0"/>
                <a:ea typeface="Arial" charset="0"/>
                <a:cs typeface="Arial" charset="0"/>
                <a:sym typeface="Cabin"/>
              </a:rPr>
              <a:t>We do this by having more than one place </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in</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 the variable</a:t>
            </a:r>
          </a:p>
          <a:p>
            <a:pPr marL="749300" marR="0" lvl="0" indent="-371094" algn="l" rtl="0">
              <a:lnSpc>
                <a:spcPct val="100000"/>
              </a:lnSpc>
              <a:spcBef>
                <a:spcPts val="3500"/>
              </a:spcBef>
              <a:spcAft>
                <a:spcPts val="0"/>
              </a:spcAft>
              <a:buClr>
                <a:schemeClr val="lt1"/>
              </a:buClr>
              <a:buSzPct val="100000"/>
              <a:buFont typeface="Cabin"/>
              <a:buChar char="•"/>
            </a:pPr>
            <a:r>
              <a:rPr lang="en-US" sz="3600" u="none" strike="noStrike" cap="none">
                <a:solidFill>
                  <a:schemeClr val="lt1"/>
                </a:solidFill>
                <a:latin typeface="Arial" charset="0"/>
                <a:ea typeface="Arial" charset="0"/>
                <a:cs typeface="Arial" charset="0"/>
                <a:sym typeface="Cabin"/>
              </a:rPr>
              <a:t>We have ways of finding the different places in the variable</a:t>
            </a:r>
          </a:p>
        </p:txBody>
      </p:sp>
      <p:pic>
        <p:nvPicPr>
          <p:cNvPr id="214" name="Shape 214"/>
          <p:cNvPicPr preferRelativeResize="0"/>
          <p:nvPr/>
        </p:nvPicPr>
        <p:blipFill rotWithShape="1">
          <a:blip r:embed="rId3">
            <a:alphaModFix/>
          </a:blip>
          <a:srcRect/>
          <a:stretch/>
        </p:blipFill>
        <p:spPr>
          <a:xfrm>
            <a:off x="12515849" y="860850"/>
            <a:ext cx="2357975" cy="17426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11840" y="1430907"/>
            <a:ext cx="10368268" cy="1261884"/>
          </a:xfrm>
          <a:prstGeom prst="rect">
            <a:avLst/>
          </a:prstGeom>
        </p:spPr>
        <p:txBody>
          <a:bodyPr wrap="none">
            <a:spAutoFit/>
          </a:bodyPr>
          <a:lstStyle/>
          <a:p>
            <a:r>
              <a:rPr lang="en-US" sz="7600" dirty="0">
                <a:solidFill>
                  <a:srgbClr val="FFD966"/>
                </a:solidFill>
                <a:latin typeface="Arial" charset="0"/>
                <a:ea typeface="Arial" charset="0"/>
                <a:cs typeface="Arial" charset="0"/>
                <a:sym typeface="Cabin"/>
              </a:rPr>
              <a:t>Counting Words in Text</a:t>
            </a:r>
            <a:endParaRPr lang="en-US" dirty="0">
              <a:solidFill>
                <a:srgbClr val="FFD966"/>
              </a:solidFill>
            </a:endParaRPr>
          </a:p>
        </p:txBody>
      </p:sp>
    </p:spTree>
    <p:extLst>
      <p:ext uri="{BB962C8B-B14F-4D97-AF65-F5344CB8AC3E}">
        <p14:creationId xmlns:p14="http://schemas.microsoft.com/office/powerpoint/2010/main" val="3899140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Shape 421"/>
          <p:cNvSpPr txBox="1"/>
          <p:nvPr/>
        </p:nvSpPr>
        <p:spPr>
          <a:xfrm>
            <a:off x="250825" y="1149352"/>
            <a:ext cx="15303500" cy="249396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2800" u="none" strike="noStrike" cap="none" dirty="0">
                <a:solidFill>
                  <a:srgbClr val="00FF00"/>
                </a:solidFill>
                <a:latin typeface="Arial" charset="0"/>
                <a:ea typeface="Arial" charset="0"/>
                <a:cs typeface="Arial" charset="0"/>
                <a:sym typeface="Cabin"/>
              </a:rPr>
              <a:t>Writing programs (or programming) is a very creative and rewarding activity.  You can write programs for many reasons ranging from making your living to solving a difficult data analysis problem to having fun to helping someone else solve a problem.  This book assumes that everyone needs to know how to program and that once you know how to program, you will figure out what you want to do with your newfound skills.</a:t>
            </a:r>
          </a:p>
        </p:txBody>
      </p:sp>
      <p:sp>
        <p:nvSpPr>
          <p:cNvPr id="422" name="Shape 422"/>
          <p:cNvSpPr txBox="1"/>
          <p:nvPr/>
        </p:nvSpPr>
        <p:spPr>
          <a:xfrm>
            <a:off x="469900" y="3643313"/>
            <a:ext cx="15303500" cy="2017711"/>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2800" u="none" strike="noStrike" cap="none" dirty="0">
                <a:solidFill>
                  <a:srgbClr val="FFFF00"/>
                </a:solidFill>
                <a:latin typeface="Arial" charset="0"/>
                <a:ea typeface="Arial" charset="0"/>
                <a:cs typeface="Arial" charset="0"/>
                <a:sym typeface="Cabin"/>
              </a:rPr>
              <a:t>We are surrounded in our daily lives with computers ranging from laptops to cell phones.  We can think of these computers as </a:t>
            </a:r>
            <a:r>
              <a:rPr lang="en-US" sz="2800" u="none" strike="noStrike" cap="none">
                <a:solidFill>
                  <a:srgbClr val="FFFF00"/>
                </a:solidFill>
                <a:latin typeface="Arial" charset="0"/>
                <a:ea typeface="Arial" charset="0"/>
                <a:cs typeface="Arial" charset="0"/>
                <a:sym typeface="Cabin"/>
              </a:rPr>
              <a:t>our </a:t>
            </a:r>
            <a:r>
              <a:rPr lang="en-US" sz="2800">
                <a:solidFill>
                  <a:srgbClr val="FFFF00"/>
                </a:solidFill>
                <a:latin typeface="Arial" charset="0"/>
                <a:ea typeface="Arial" charset="0"/>
                <a:cs typeface="Arial" charset="0"/>
                <a:sym typeface="Cabin"/>
              </a:rPr>
              <a:t>“</a:t>
            </a:r>
            <a:r>
              <a:rPr lang="en-US" sz="2800" u="none" strike="noStrike" cap="none">
                <a:solidFill>
                  <a:srgbClr val="FFFF00"/>
                </a:solidFill>
                <a:latin typeface="Arial" charset="0"/>
                <a:ea typeface="Arial" charset="0"/>
                <a:cs typeface="Arial" charset="0"/>
                <a:sym typeface="Cabin"/>
              </a:rPr>
              <a:t>personal assistants” </a:t>
            </a:r>
            <a:r>
              <a:rPr lang="en-US" sz="2800" u="none" strike="noStrike" cap="none" dirty="0">
                <a:solidFill>
                  <a:srgbClr val="FFFF00"/>
                </a:solidFill>
                <a:latin typeface="Arial" charset="0"/>
                <a:ea typeface="Arial" charset="0"/>
                <a:cs typeface="Arial" charset="0"/>
                <a:sym typeface="Cabin"/>
              </a:rPr>
              <a:t>who can take care of many things on our behalf.  The hardware in our current-day computers is essentially built to continuously ask us the question</a:t>
            </a:r>
            <a:r>
              <a:rPr lang="en-US" sz="2800" u="none" strike="noStrike" cap="none">
                <a:solidFill>
                  <a:srgbClr val="FFFF00"/>
                </a:solidFill>
                <a:latin typeface="Arial" charset="0"/>
                <a:ea typeface="Arial" charset="0"/>
                <a:cs typeface="Arial" charset="0"/>
                <a:sym typeface="Cabin"/>
              </a:rPr>
              <a:t>, </a:t>
            </a:r>
            <a:r>
              <a:rPr lang="en-US" sz="2800">
                <a:solidFill>
                  <a:srgbClr val="FFFF00"/>
                </a:solidFill>
                <a:latin typeface="Arial" charset="0"/>
                <a:ea typeface="Arial" charset="0"/>
                <a:cs typeface="Arial" charset="0"/>
                <a:sym typeface="Cabin"/>
              </a:rPr>
              <a:t>“</a:t>
            </a:r>
            <a:r>
              <a:rPr lang="en-US" sz="2800" u="none" strike="noStrike" cap="none">
                <a:solidFill>
                  <a:srgbClr val="FFFF00"/>
                </a:solidFill>
                <a:latin typeface="Arial" charset="0"/>
                <a:ea typeface="Arial" charset="0"/>
                <a:cs typeface="Arial" charset="0"/>
                <a:sym typeface="Cabin"/>
              </a:rPr>
              <a:t>What </a:t>
            </a:r>
            <a:r>
              <a:rPr lang="en-US" sz="2800" u="none" strike="noStrike" cap="none" dirty="0">
                <a:solidFill>
                  <a:srgbClr val="FFFF00"/>
                </a:solidFill>
                <a:latin typeface="Arial" charset="0"/>
                <a:ea typeface="Arial" charset="0"/>
                <a:cs typeface="Arial" charset="0"/>
                <a:sym typeface="Cabin"/>
              </a:rPr>
              <a:t>would you like me to do </a:t>
            </a:r>
            <a:r>
              <a:rPr lang="en-US" sz="2800" u="none" strike="noStrike" cap="none">
                <a:solidFill>
                  <a:srgbClr val="FFFF00"/>
                </a:solidFill>
                <a:latin typeface="Arial" charset="0"/>
                <a:ea typeface="Arial" charset="0"/>
                <a:cs typeface="Arial" charset="0"/>
                <a:sym typeface="Cabin"/>
              </a:rPr>
              <a:t>next?”</a:t>
            </a:r>
            <a:endParaRPr lang="en-US" sz="2800" u="none" strike="noStrike" cap="none" dirty="0">
              <a:solidFill>
                <a:srgbClr val="FFFF00"/>
              </a:solidFill>
              <a:latin typeface="Arial" charset="0"/>
              <a:ea typeface="Arial" charset="0"/>
              <a:cs typeface="Arial" charset="0"/>
              <a:sym typeface="Cabin"/>
            </a:endParaRPr>
          </a:p>
        </p:txBody>
      </p:sp>
      <p:sp>
        <p:nvSpPr>
          <p:cNvPr id="423" name="Shape 423"/>
          <p:cNvSpPr txBox="1"/>
          <p:nvPr/>
        </p:nvSpPr>
        <p:spPr>
          <a:xfrm>
            <a:off x="469900" y="5599110"/>
            <a:ext cx="15303500" cy="25780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FF"/>
              </a:buClr>
              <a:buSzPct val="25000"/>
              <a:buFont typeface="Cabin"/>
              <a:buNone/>
            </a:pPr>
            <a:r>
              <a:rPr lang="en-US" sz="2800" u="none" strike="noStrike" cap="none">
                <a:solidFill>
                  <a:srgbClr val="00FFFF"/>
                </a:solidFill>
                <a:latin typeface="Arial" charset="0"/>
                <a:ea typeface="Arial" charset="0"/>
                <a:cs typeface="Arial" charset="0"/>
                <a:sym typeface="Cabin"/>
              </a:rPr>
              <a:t>Our computers are fast and have vast </a:t>
            </a:r>
            <a:r>
              <a:rPr lang="en-US" sz="2800" u="none" strike="noStrike" cap="none" dirty="0">
                <a:solidFill>
                  <a:srgbClr val="00FFFF"/>
                </a:solidFill>
                <a:latin typeface="Arial" charset="0"/>
                <a:ea typeface="Arial" charset="0"/>
                <a:cs typeface="Arial" charset="0"/>
                <a:sym typeface="Cabin"/>
              </a:rPr>
              <a:t>amounts of memory and could be very helpful to us if we only knew the language to speak to explain to the computer what we would like it </a:t>
            </a:r>
            <a:r>
              <a:rPr lang="en-US" sz="2800" u="none" strike="noStrike" cap="none">
                <a:solidFill>
                  <a:srgbClr val="00FFFF"/>
                </a:solidFill>
                <a:latin typeface="Arial" charset="0"/>
                <a:ea typeface="Arial" charset="0"/>
                <a:cs typeface="Arial" charset="0"/>
                <a:sym typeface="Cabin"/>
              </a:rPr>
              <a:t>to do next.  </a:t>
            </a:r>
            <a:r>
              <a:rPr lang="en-US" sz="2800" u="none" strike="noStrike" cap="none" dirty="0">
                <a:solidFill>
                  <a:srgbClr val="00FFFF"/>
                </a:solidFill>
                <a:latin typeface="Arial" charset="0"/>
                <a:ea typeface="Arial" charset="0"/>
                <a:cs typeface="Arial" charset="0"/>
                <a:sym typeface="Cabin"/>
              </a:rPr>
              <a:t>If we knew this language we could tell the computer to do tasks on our behalf that were repetitive. Interestingly, the kinds of things computers can do best are often the kinds of things that we humans find boring and mind-numbing.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155700" y="789709"/>
            <a:ext cx="1342327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7600" u="none" strike="noStrike" cap="none">
                <a:solidFill>
                  <a:srgbClr val="FFD966"/>
                </a:solidFill>
                <a:latin typeface="Arial" charset="0"/>
                <a:ea typeface="Arial" charset="0"/>
                <a:cs typeface="Arial" charset="0"/>
                <a:sym typeface="Cabin"/>
              </a:rPr>
              <a:t>Counting Pattern</a:t>
            </a:r>
          </a:p>
        </p:txBody>
      </p:sp>
      <p:sp>
        <p:nvSpPr>
          <p:cNvPr id="435" name="Shape 435"/>
          <p:cNvSpPr txBox="1"/>
          <p:nvPr/>
        </p:nvSpPr>
        <p:spPr>
          <a:xfrm>
            <a:off x="875400" y="2305400"/>
            <a:ext cx="11090100" cy="57241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ourier New"/>
              <a:buNone/>
            </a:pP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 =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'Enter a line of text:</a:t>
            </a:r>
            <a:r>
              <a:rPr lang="en-US" sz="3000" dirty="0">
                <a:solidFill>
                  <a:schemeClr val="lt1"/>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line = </a:t>
            </a:r>
            <a:r>
              <a:rPr lang="en-US" sz="3000" i="0" u="none" strike="noStrike" cap="none" dirty="0">
                <a:solidFill>
                  <a:srgbClr val="FF00FF"/>
                </a:solidFill>
                <a:latin typeface="Courier"/>
                <a:ea typeface="Courier"/>
                <a:cs typeface="Courier"/>
                <a:sym typeface="Courier New"/>
              </a:rPr>
              <a:t>input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words = </a:t>
            </a:r>
            <a:r>
              <a:rPr lang="en-US" sz="3000" i="0" u="none" strike="noStrike" cap="none" dirty="0" err="1">
                <a:solidFill>
                  <a:schemeClr val="lt1"/>
                </a:solidFill>
                <a:latin typeface="Courier"/>
                <a:ea typeface="Courier"/>
                <a:cs typeface="Courier"/>
                <a:sym typeface="Courier New"/>
              </a:rPr>
              <a:t>line.</a:t>
            </a:r>
            <a:r>
              <a:rPr lang="en-US" sz="3000" i="0" u="none" strike="noStrike" cap="none" dirty="0" err="1">
                <a:solidFill>
                  <a:srgbClr val="FF00FF"/>
                </a:solidFill>
                <a:latin typeface="Courier"/>
                <a:ea typeface="Courier"/>
                <a:cs typeface="Courier"/>
                <a:sym typeface="Courier New"/>
              </a:rPr>
              <a:t>split</a:t>
            </a:r>
            <a:r>
              <a:rPr lang="en-US" sz="30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3000" i="0" u="none" strike="noStrike" cap="none" dirty="0">
              <a:solidFill>
                <a:schemeClr val="lt1"/>
              </a:solidFill>
              <a:latin typeface="Courier"/>
              <a:ea typeface="Courier"/>
              <a:cs typeface="Courier"/>
              <a:sym typeface="Courier New"/>
            </a:endParaRP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'Words:', words</a:t>
            </a:r>
            <a:r>
              <a:rPr lang="en-US" sz="3000" dirty="0">
                <a:solidFill>
                  <a:srgbClr val="FFFF00"/>
                </a:solidFill>
                <a:latin typeface="Courier"/>
                <a:ea typeface="Courier"/>
                <a:cs typeface="Courier"/>
                <a:sym typeface="Courier New"/>
              </a:rPr>
              <a:t>)</a:t>
            </a:r>
            <a:endParaRPr lang="en-US" sz="30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3000" i="0" u="none" strike="noStrike" cap="none" dirty="0">
              <a:solidFill>
                <a:srgbClr val="FFFF00"/>
              </a:solidFill>
              <a:latin typeface="Courier"/>
              <a:ea typeface="Courier"/>
              <a:cs typeface="Courier"/>
              <a:sym typeface="Courier New"/>
            </a:endParaRP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'Counting...</a:t>
            </a:r>
            <a:r>
              <a:rPr lang="en-US" sz="3000" dirty="0">
                <a:solidFill>
                  <a:schemeClr val="lt1"/>
                </a:solidFill>
                <a:latin typeface="Courier"/>
                <a:ea typeface="Courier"/>
                <a:cs typeface="Courier"/>
                <a:sym typeface="Courier New"/>
              </a:rPr>
              <a:t>'</a:t>
            </a:r>
            <a:r>
              <a:rPr lang="en-US" sz="3000" dirty="0">
                <a:solidFill>
                  <a:srgbClr val="FFFF00"/>
                </a:solidFill>
                <a:latin typeface="Courier"/>
                <a:ea typeface="Courier"/>
                <a:cs typeface="Courier"/>
                <a:sym typeface="Courier New"/>
              </a:rPr>
              <a:t>)</a:t>
            </a:r>
            <a:endParaRPr lang="en-US" sz="30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3000" i="0" u="none" strike="noStrike" cap="none" dirty="0">
                <a:solidFill>
                  <a:srgbClr val="FFFF00"/>
                </a:solidFill>
                <a:latin typeface="Courier"/>
                <a:ea typeface="Courier"/>
                <a:cs typeface="Courier"/>
                <a:sym typeface="Courier New"/>
              </a:rPr>
              <a:t>for</a:t>
            </a:r>
            <a:r>
              <a:rPr lang="en-US" sz="3000" i="0" u="none" strike="noStrike" cap="none" dirty="0">
                <a:solidFill>
                  <a:schemeClr val="lt1"/>
                </a:solidFill>
                <a:latin typeface="Courier"/>
                <a:ea typeface="Courier"/>
                <a:cs typeface="Courier"/>
                <a:sym typeface="Courier New"/>
              </a:rPr>
              <a:t> word </a:t>
            </a:r>
            <a:r>
              <a:rPr lang="en-US" sz="3000" i="0" u="none" strike="noStrike" cap="none" dirty="0">
                <a:solidFill>
                  <a:srgbClr val="FFFF00"/>
                </a:solidFill>
                <a:latin typeface="Courier"/>
                <a:ea typeface="Courier"/>
                <a:cs typeface="Courier"/>
                <a:sym typeface="Courier New"/>
              </a:rPr>
              <a:t>in</a:t>
            </a:r>
            <a:r>
              <a:rPr lang="en-US" sz="30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00FF00"/>
                </a:solidFill>
                <a:latin typeface="Courier"/>
                <a:ea typeface="Courier"/>
                <a:cs typeface="Courier"/>
                <a:sym typeface="Courier New"/>
              </a:rPr>
              <a:t>counts</a:t>
            </a:r>
            <a:r>
              <a:rPr lang="en-US" sz="3000" i="0" u="none" strike="noStrike" cap="none" dirty="0">
                <a:solidFill>
                  <a:schemeClr val="lt1"/>
                </a:solidFill>
                <a:latin typeface="Courier"/>
                <a:ea typeface="Courier"/>
                <a:cs typeface="Courier"/>
                <a:sym typeface="Courier New"/>
              </a:rPr>
              <a:t>[word] = </a:t>
            </a:r>
            <a:r>
              <a:rPr lang="en-US" sz="3000" i="0" u="none" strike="noStrike" cap="none" dirty="0" err="1">
                <a:solidFill>
                  <a:srgbClr val="00FF00"/>
                </a:solidFill>
                <a:latin typeface="Courier"/>
                <a:ea typeface="Courier"/>
                <a:cs typeface="Courier"/>
                <a:sym typeface="Courier New"/>
              </a:rPr>
              <a:t>counts</a:t>
            </a:r>
            <a:r>
              <a:rPr lang="en-US" sz="3000" i="0" u="none" strike="noStrike" cap="none" dirty="0" err="1">
                <a:solidFill>
                  <a:schemeClr val="lt1"/>
                </a:solidFill>
                <a:latin typeface="Courier"/>
                <a:ea typeface="Courier"/>
                <a:cs typeface="Courier"/>
                <a:sym typeface="Courier New"/>
              </a:rPr>
              <a:t>.</a:t>
            </a:r>
            <a:r>
              <a:rPr lang="en-US" sz="3000" i="0" u="none" strike="noStrike" cap="none" dirty="0" err="1">
                <a:solidFill>
                  <a:srgbClr val="FF00FF"/>
                </a:solidFill>
                <a:latin typeface="Courier"/>
                <a:ea typeface="Courier"/>
                <a:cs typeface="Courier"/>
                <a:sym typeface="Courier New"/>
              </a:rPr>
              <a:t>get</a:t>
            </a:r>
            <a:r>
              <a:rPr lang="en-US" sz="3000" i="0" u="none" strike="noStrike" cap="none" dirty="0">
                <a:solidFill>
                  <a:schemeClr val="lt1"/>
                </a:solidFill>
                <a:latin typeface="Courier"/>
                <a:ea typeface="Courier"/>
                <a:cs typeface="Courier"/>
                <a:sym typeface="Courier New"/>
              </a:rPr>
              <a:t>(word,0) + 1</a:t>
            </a:r>
          </a:p>
          <a:p>
            <a:pPr>
              <a:buClr>
                <a:srgbClr val="FFFF00"/>
              </a:buClr>
              <a:buSzPct val="25000"/>
            </a:pP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chemeClr val="lt1"/>
                </a:solidFill>
                <a:latin typeface="Courier"/>
                <a:ea typeface="Courier"/>
                <a:cs typeface="Courier"/>
                <a:sym typeface="Courier New"/>
              </a:rPr>
              <a:t>'Counts', </a:t>
            </a:r>
            <a:r>
              <a:rPr lang="en-US" sz="3000" i="0" u="none" strike="noStrike" cap="none" dirty="0">
                <a:solidFill>
                  <a:srgbClr val="00FF00"/>
                </a:solidFill>
                <a:latin typeface="Courier"/>
                <a:ea typeface="Courier"/>
                <a:cs typeface="Courier"/>
                <a:sym typeface="Courier New"/>
              </a:rPr>
              <a:t>counts</a:t>
            </a:r>
            <a:r>
              <a:rPr lang="en-US" sz="3000" dirty="0">
                <a:solidFill>
                  <a:srgbClr val="FFFF00"/>
                </a:solidFill>
                <a:latin typeface="Courier"/>
                <a:ea typeface="Courier"/>
                <a:cs typeface="Courier"/>
                <a:sym typeface="Courier New"/>
              </a:rPr>
              <a:t>)</a:t>
            </a:r>
          </a:p>
        </p:txBody>
      </p:sp>
      <p:sp>
        <p:nvSpPr>
          <p:cNvPr id="436" name="Shape 436"/>
          <p:cNvSpPr txBox="1"/>
          <p:nvPr/>
        </p:nvSpPr>
        <p:spPr>
          <a:xfrm>
            <a:off x="9775075" y="2768237"/>
            <a:ext cx="5897100" cy="3787200"/>
          </a:xfrm>
          <a:prstGeom prst="rect">
            <a:avLst/>
          </a:prstGeom>
          <a:noFill/>
          <a:ln>
            <a:noFill/>
          </a:ln>
        </p:spPr>
        <p:txBody>
          <a:bodyPr lIns="0" tIns="0" rIns="0" bIns="0" anchor="ctr" anchorCtr="0">
            <a:noAutofit/>
          </a:bodyPr>
          <a:lstStyle/>
          <a:p>
            <a:pPr marL="0" marR="0" lvl="0" indent="0" rtl="0">
              <a:lnSpc>
                <a:spcPct val="115000"/>
              </a:lnSpc>
              <a:spcBef>
                <a:spcPts val="0"/>
              </a:spcBef>
              <a:spcAft>
                <a:spcPts val="0"/>
              </a:spcAft>
              <a:buClr>
                <a:schemeClr val="lt1"/>
              </a:buClr>
              <a:buSzPct val="25000"/>
              <a:buFont typeface="Cabin"/>
              <a:buNone/>
            </a:pPr>
            <a:r>
              <a:rPr lang="en-US" sz="3200" u="none" strike="noStrike" cap="none">
                <a:solidFill>
                  <a:schemeClr val="lt1"/>
                </a:solidFill>
                <a:latin typeface="Arial" charset="0"/>
                <a:ea typeface="Arial" charset="0"/>
                <a:cs typeface="Arial" charset="0"/>
                <a:sym typeface="Cabin"/>
              </a:rPr>
              <a:t>The general pattern to count the words in a line of text is to </a:t>
            </a:r>
            <a:r>
              <a:rPr lang="en-US" sz="3200" u="none" strike="noStrike" cap="none">
                <a:solidFill>
                  <a:srgbClr val="FF00FF"/>
                </a:solidFill>
                <a:latin typeface="Arial" charset="0"/>
                <a:ea typeface="Arial" charset="0"/>
                <a:cs typeface="Arial" charset="0"/>
                <a:sym typeface="Cabin"/>
              </a:rPr>
              <a:t>split</a:t>
            </a:r>
            <a:r>
              <a:rPr lang="en-US" sz="3200" u="none" strike="noStrike" cap="none">
                <a:solidFill>
                  <a:schemeClr val="lt1"/>
                </a:solidFill>
                <a:latin typeface="Arial" charset="0"/>
                <a:ea typeface="Arial" charset="0"/>
                <a:cs typeface="Arial" charset="0"/>
                <a:sym typeface="Cabin"/>
              </a:rPr>
              <a:t> the line into words, then loop through the words and use a </a:t>
            </a:r>
            <a:r>
              <a:rPr lang="en-US" sz="3200" u="none" strike="noStrike" cap="none">
                <a:solidFill>
                  <a:srgbClr val="00FF00"/>
                </a:solidFill>
                <a:latin typeface="Arial" charset="0"/>
                <a:ea typeface="Arial" charset="0"/>
                <a:cs typeface="Arial" charset="0"/>
                <a:sym typeface="Cabin"/>
              </a:rPr>
              <a:t>dictionary</a:t>
            </a:r>
            <a:r>
              <a:rPr lang="en-US" sz="3200" u="none" strike="noStrike" cap="none">
                <a:solidFill>
                  <a:schemeClr val="lt1"/>
                </a:solidFill>
                <a:latin typeface="Arial" charset="0"/>
                <a:ea typeface="Arial" charset="0"/>
                <a:cs typeface="Arial" charset="0"/>
                <a:sym typeface="Cabin"/>
              </a:rPr>
              <a:t> to track the count of each word independently.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Shape 442"/>
          <p:cNvSpPr txBox="1"/>
          <p:nvPr/>
        </p:nvSpPr>
        <p:spPr>
          <a:xfrm>
            <a:off x="466075" y="1216987"/>
            <a:ext cx="11558399" cy="63500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python </a:t>
            </a:r>
            <a:r>
              <a:rPr lang="en-US" sz="2600" i="0" u="none" strike="noStrike" cap="none" dirty="0" err="1">
                <a:solidFill>
                  <a:srgbClr val="FFFF00"/>
                </a:solidFill>
                <a:latin typeface="Courier"/>
                <a:ea typeface="Courier"/>
                <a:cs typeface="Courier"/>
                <a:sym typeface="Courier New"/>
              </a:rPr>
              <a:t>wordcount.py</a:t>
            </a: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chemeClr val="lt1"/>
                </a:solidFill>
                <a:latin typeface="Courier"/>
                <a:ea typeface="Courier"/>
                <a:cs typeface="Courier"/>
                <a:sym typeface="Courier New"/>
              </a:rPr>
              <a:t>Enter a line of text:</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ran after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ran into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tent fell down on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clown and </a:t>
            </a:r>
            <a:r>
              <a:rPr lang="en-US" sz="2600" i="0" u="none" strike="noStrike" cap="none" dirty="0">
                <a:solidFill>
                  <a:srgbClr val="00FF00"/>
                </a:solidFill>
                <a:latin typeface="Courier"/>
                <a:ea typeface="Courier"/>
                <a:cs typeface="Courier"/>
                <a:sym typeface="Courier New"/>
              </a:rPr>
              <a:t>the</a:t>
            </a:r>
            <a:r>
              <a:rPr lang="en-US" sz="2600" i="0" u="none" strike="noStrike" cap="none" dirty="0">
                <a:solidFill>
                  <a:srgbClr val="FFFF00"/>
                </a:solidFill>
                <a:latin typeface="Courier"/>
                <a:ea typeface="Courier"/>
                <a:cs typeface="Courier"/>
                <a:sym typeface="Courier New"/>
              </a:rPr>
              <a:t> car </a:t>
            </a:r>
          </a:p>
          <a:p>
            <a:pPr marL="0" marR="0" lvl="0" indent="0" algn="l" rtl="0">
              <a:lnSpc>
                <a:spcPct val="100000"/>
              </a:lnSpc>
              <a:spcBef>
                <a:spcPts val="0"/>
              </a:spcBef>
              <a:spcAft>
                <a:spcPts val="0"/>
              </a:spcAft>
              <a:buClr>
                <a:srgbClr val="FFFF00"/>
              </a:buClr>
              <a:buSzPct val="25000"/>
              <a:buFont typeface="Cabin"/>
              <a:buNone/>
            </a:pPr>
            <a:r>
              <a:rPr lang="en-US" sz="26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Words: ['the',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Counting</a:t>
            </a:r>
            <a:r>
              <a:rPr lang="en-US" sz="2600"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Font typeface="Cabin"/>
              <a:buNone/>
            </a:pPr>
            <a:endParaRPr sz="26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600" i="0" u="none" strike="noStrike" cap="none" dirty="0">
                <a:solidFill>
                  <a:schemeClr val="lt1"/>
                </a:solidFill>
                <a:latin typeface="Courier"/>
                <a:ea typeface="Courier"/>
                <a:cs typeface="Courier"/>
                <a:sym typeface="Courier New"/>
              </a:rPr>
              <a:t>Counts {'and': 3, 'on': 1, 'ran': 2, 'car': 3, 'into': 1, 'after': 1, 'clown': 2, 'down': 1, 'fell': 1, </a:t>
            </a:r>
            <a:r>
              <a:rPr lang="en-US" sz="2600" i="0" u="none" strike="noStrike" cap="none" dirty="0">
                <a:solidFill>
                  <a:srgbClr val="00FF00"/>
                </a:solidFill>
                <a:latin typeface="Courier"/>
                <a:ea typeface="Courier"/>
                <a:cs typeface="Courier"/>
                <a:sym typeface="Courier New"/>
              </a:rPr>
              <a:t>'the': 7</a:t>
            </a:r>
            <a:r>
              <a:rPr lang="en-US" sz="2600" i="0" u="none" strike="noStrike" cap="none" dirty="0">
                <a:solidFill>
                  <a:schemeClr val="lt1"/>
                </a:solidFill>
                <a:latin typeface="Courier"/>
                <a:ea typeface="Courier"/>
                <a:cs typeface="Courier"/>
                <a:sym typeface="Courier New"/>
              </a:rPr>
              <a:t>, 'tent': 2}</a:t>
            </a:r>
          </a:p>
        </p:txBody>
      </p:sp>
      <p:sp>
        <p:nvSpPr>
          <p:cNvPr id="443" name="Shape 443"/>
          <p:cNvSpPr txBox="1"/>
          <p:nvPr/>
        </p:nvSpPr>
        <p:spPr>
          <a:xfrm>
            <a:off x="9458325" y="7724249"/>
            <a:ext cx="6905500" cy="4572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1800" u="sng" strike="noStrike" cap="none">
                <a:solidFill>
                  <a:srgbClr val="FFFF00"/>
                </a:solidFill>
                <a:latin typeface="Arial" charset="0"/>
                <a:ea typeface="Arial" charset="0"/>
                <a:cs typeface="Arial" charset="0"/>
                <a:sym typeface="Cabin"/>
                <a:hlinkClick r:id="rId3"/>
              </a:rPr>
              <a:t>http://www.flickr.com/photos/71502646@N00/2526007974/</a:t>
            </a:r>
          </a:p>
        </p:txBody>
      </p:sp>
      <p:pic>
        <p:nvPicPr>
          <p:cNvPr id="444" name="Shape 444"/>
          <p:cNvPicPr preferRelativeResize="0"/>
          <p:nvPr/>
        </p:nvPicPr>
        <p:blipFill rotWithShape="1">
          <a:blip r:embed="rId4">
            <a:alphaModFix/>
          </a:blip>
          <a:srcRect/>
          <a:stretch/>
        </p:blipFill>
        <p:spPr>
          <a:xfrm>
            <a:off x="12714303" y="1038225"/>
            <a:ext cx="2927399" cy="1943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p:nvPr/>
        </p:nvSpPr>
        <p:spPr>
          <a:xfrm>
            <a:off x="563562" y="1527928"/>
            <a:ext cx="7572375" cy="40640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counts = </a:t>
            </a:r>
            <a:r>
              <a:rPr lang="en-US" sz="2400" i="0" u="none" strike="noStrike" cap="none" dirty="0" err="1">
                <a:solidFill>
                  <a:srgbClr val="FF7F00"/>
                </a:solidFill>
                <a:latin typeface="Courier"/>
                <a:ea typeface="Courier"/>
                <a:cs typeface="Courier"/>
                <a:sym typeface="Courier New"/>
              </a:rPr>
              <a:t>dict</a:t>
            </a:r>
            <a:r>
              <a:rPr lang="en-US" sz="2400" i="0" u="none" strike="noStrike" cap="none" dirty="0">
                <a:solidFill>
                  <a:schemeClr val="lt1"/>
                </a:solidFill>
                <a:latin typeface="Courier"/>
                <a:ea typeface="Courier"/>
                <a:cs typeface="Courier"/>
                <a:sym typeface="Courier New"/>
              </a:rPr>
              <a:t>()</a:t>
            </a:r>
            <a:endParaRPr lang="en-US" sz="2400" dirty="0">
              <a:solidFill>
                <a:schemeClr val="lt1"/>
              </a:solidFill>
              <a:latin typeface="Courier"/>
              <a:ea typeface="Courier"/>
              <a:cs typeface="Courier"/>
              <a:sym typeface="Courier New"/>
            </a:endParaRPr>
          </a:p>
          <a:p>
            <a:pPr lvl="0">
              <a:buClr>
                <a:schemeClr val="lt1"/>
              </a:buClr>
              <a:buSzPct val="25000"/>
            </a:pPr>
            <a:r>
              <a:rPr lang="en-US" sz="2400" i="0" u="none" strike="noStrike" cap="none" dirty="0">
                <a:solidFill>
                  <a:schemeClr val="lt1"/>
                </a:solidFill>
                <a:latin typeface="Courier"/>
                <a:ea typeface="Courier"/>
                <a:cs typeface="Courier"/>
                <a:sym typeface="Courier New"/>
              </a:rPr>
              <a:t>line = </a:t>
            </a:r>
            <a:r>
              <a:rPr lang="en-US" sz="2400" i="0" u="none" strike="noStrike" cap="none" dirty="0">
                <a:solidFill>
                  <a:srgbClr val="FF00FF"/>
                </a:solidFill>
                <a:latin typeface="Courier"/>
                <a:ea typeface="Courier"/>
                <a:cs typeface="Courier"/>
                <a:sym typeface="Courier New"/>
              </a:rPr>
              <a:t>input</a:t>
            </a:r>
            <a:r>
              <a:rPr lang="en-US" sz="2400" dirty="0">
                <a:solidFill>
                  <a:schemeClr val="lt1"/>
                </a:solidFill>
                <a:latin typeface="Courier"/>
                <a:ea typeface="Courier"/>
                <a:cs typeface="Courier"/>
                <a:sym typeface="Courier New"/>
              </a:rPr>
              <a:t>('Enter a line of text:'</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words = </a:t>
            </a:r>
            <a:r>
              <a:rPr lang="en-US" sz="2400" i="0" u="none" strike="noStrike" cap="none" dirty="0" err="1">
                <a:solidFill>
                  <a:schemeClr val="lt1"/>
                </a:solidFill>
                <a:latin typeface="Courier"/>
                <a:ea typeface="Courier"/>
                <a:cs typeface="Courier"/>
                <a:sym typeface="Courier New"/>
              </a:rPr>
              <a:t>line.</a:t>
            </a:r>
            <a:r>
              <a:rPr lang="en-US" sz="2400" i="0" u="none" strike="noStrike" cap="none" dirty="0" err="1">
                <a:solidFill>
                  <a:srgbClr val="FF00FF"/>
                </a:solidFill>
                <a:latin typeface="Courier"/>
                <a:ea typeface="Courier"/>
                <a:cs typeface="Courier"/>
                <a:sym typeface="Courier New"/>
              </a:rPr>
              <a:t>split</a:t>
            </a:r>
            <a:r>
              <a:rPr lang="en-US" sz="2400" i="0" u="none" strike="noStrike" cap="none" dirty="0">
                <a:solidFill>
                  <a:schemeClr val="lt1"/>
                </a:solidFill>
                <a:latin typeface="Courier"/>
                <a:ea typeface="Courier"/>
                <a:cs typeface="Courier"/>
                <a:sym typeface="Courier New"/>
              </a:rPr>
              <a:t>()</a:t>
            </a:r>
          </a:p>
          <a:p>
            <a:pPr marL="0" marR="0" lvl="0" indent="0" algn="ctr" rtl="0">
              <a:lnSpc>
                <a:spcPct val="100000"/>
              </a:lnSpc>
              <a:spcBef>
                <a:spcPts val="0"/>
              </a:spcBef>
              <a:spcAft>
                <a:spcPts val="0"/>
              </a:spcAft>
              <a:buNone/>
            </a:pPr>
            <a:endParaRPr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'Words:', words</a:t>
            </a:r>
            <a:r>
              <a:rPr lang="en-US" sz="2400" i="0" u="none" strike="noStrike" cap="none" dirty="0">
                <a:solidFill>
                  <a:srgbClr val="FFFF00"/>
                </a:solidFill>
                <a:latin typeface="Courier"/>
                <a:ea typeface="Courier"/>
                <a:cs typeface="Courier"/>
                <a:sym typeface="Courier New"/>
              </a:rPr>
              <a:t>)</a:t>
            </a:r>
          </a:p>
          <a:p>
            <a:pPr>
              <a:buClr>
                <a:srgbClr val="FFFF00"/>
              </a:buClr>
              <a:buSzPct val="25000"/>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'Counting...’</a:t>
            </a:r>
            <a:r>
              <a:rPr lang="en-US" sz="2400" dirty="0">
                <a:solidFill>
                  <a:srgbClr val="FFFF00"/>
                </a:solidFill>
                <a:latin typeface="Courier"/>
                <a:ea typeface="Courier"/>
                <a:cs typeface="Courier"/>
                <a:sym typeface="Courier New"/>
              </a:rPr>
              <a:t>)</a:t>
            </a:r>
            <a:endParaRPr lang="en-US" sz="2400" i="0" u="none" strike="noStrike" cap="none" dirty="0">
              <a:solidFill>
                <a:schemeClr val="lt1"/>
              </a:solidFill>
              <a:latin typeface="Courier"/>
              <a:ea typeface="Courier"/>
              <a:cs typeface="Courier"/>
              <a:sym typeface="Courier New"/>
            </a:endParaRPr>
          </a:p>
          <a:p>
            <a:pPr marL="0" marR="0" lvl="0" indent="0" algn="ctr" rtl="0">
              <a:lnSpc>
                <a:spcPct val="100000"/>
              </a:lnSpc>
              <a:spcBef>
                <a:spcPts val="0"/>
              </a:spcBef>
              <a:spcAft>
                <a:spcPts val="0"/>
              </a:spcAft>
              <a:buNone/>
            </a:pPr>
            <a:endParaRPr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rgbClr val="FFFF00"/>
              </a:buClr>
              <a:buSzPct val="25000"/>
              <a:buFont typeface="Courier New"/>
              <a:buNone/>
            </a:pP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word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words:</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counts[word] = </a:t>
            </a:r>
            <a:r>
              <a:rPr lang="en-US" sz="2400" i="0" u="none" strike="noStrike" cap="none" dirty="0" err="1">
                <a:solidFill>
                  <a:schemeClr val="lt1"/>
                </a:solidFill>
                <a:latin typeface="Courier"/>
                <a:ea typeface="Courier"/>
                <a:cs typeface="Courier"/>
                <a:sym typeface="Courier New"/>
              </a:rPr>
              <a:t>counts.</a:t>
            </a:r>
            <a:r>
              <a:rPr lang="en-US" sz="2400" i="0" u="none" strike="noStrike" cap="none" dirty="0" err="1">
                <a:solidFill>
                  <a:srgbClr val="FF00FF"/>
                </a:solidFill>
                <a:latin typeface="Courier"/>
                <a:ea typeface="Courier"/>
                <a:cs typeface="Courier"/>
                <a:sym typeface="Courier New"/>
              </a:rPr>
              <a:t>get</a:t>
            </a:r>
            <a:r>
              <a:rPr lang="en-US" sz="2400" i="0" u="none" strike="noStrike" cap="none" dirty="0">
                <a:solidFill>
                  <a:schemeClr val="lt1"/>
                </a:solidFill>
                <a:latin typeface="Courier"/>
                <a:ea typeface="Courier"/>
                <a:cs typeface="Courier"/>
                <a:sym typeface="Courier New"/>
              </a:rPr>
              <a:t>(word,0) + 1</a:t>
            </a:r>
          </a:p>
          <a:p>
            <a:pPr>
              <a:buClr>
                <a:srgbClr val="FFFF00"/>
              </a:buClr>
              <a:buSzPct val="25000"/>
            </a:pP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chemeClr val="lt1"/>
                </a:solidFill>
                <a:latin typeface="Courier"/>
                <a:ea typeface="Courier"/>
                <a:cs typeface="Courier"/>
                <a:sym typeface="Courier New"/>
              </a:rPr>
              <a:t>'Counts', counts</a:t>
            </a:r>
            <a:r>
              <a:rPr lang="en-US" sz="2400" dirty="0">
                <a:solidFill>
                  <a:srgbClr val="FFFF00"/>
                </a:solidFill>
                <a:latin typeface="Courier"/>
                <a:ea typeface="Courier"/>
                <a:cs typeface="Courier"/>
                <a:sym typeface="Courier New"/>
              </a:rPr>
              <a:t>)</a:t>
            </a:r>
          </a:p>
        </p:txBody>
      </p:sp>
      <p:sp>
        <p:nvSpPr>
          <p:cNvPr id="450" name="Shape 450"/>
          <p:cNvSpPr txBox="1"/>
          <p:nvPr/>
        </p:nvSpPr>
        <p:spPr>
          <a:xfrm>
            <a:off x="8723700" y="887100"/>
            <a:ext cx="6941400" cy="7213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2800" i="0" u="none" strike="noStrike" cap="none" dirty="0">
                <a:solidFill>
                  <a:srgbClr val="FFFF00"/>
                </a:solidFill>
                <a:latin typeface="Courier"/>
                <a:ea typeface="Courier"/>
                <a:cs typeface="Courier"/>
                <a:sym typeface="Courier New"/>
              </a:rPr>
              <a:t>python </a:t>
            </a:r>
            <a:r>
              <a:rPr lang="en-US" sz="2800" i="0" u="none" strike="noStrike" cap="none" dirty="0" err="1">
                <a:solidFill>
                  <a:srgbClr val="FFFF00"/>
                </a:solidFill>
                <a:latin typeface="Courier"/>
                <a:ea typeface="Courier"/>
                <a:cs typeface="Courier"/>
                <a:sym typeface="Courier New"/>
              </a:rPr>
              <a:t>wordcount.py</a:t>
            </a:r>
            <a:r>
              <a:rPr lang="en-US" sz="2800" i="0" u="none" strike="noStrike" cap="none" dirty="0">
                <a:solidFill>
                  <a:srgbClr val="FFFF00"/>
                </a:solidFill>
                <a:latin typeface="Courier"/>
                <a:ea typeface="Courier"/>
                <a:cs typeface="Courier"/>
                <a:sym typeface="Courier New"/>
              </a:rPr>
              <a:t> </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Enter a line of text:</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ran after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 and the car ran into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tent fell down on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clown and </a:t>
            </a:r>
            <a:r>
              <a:rPr lang="en-US" sz="2800" u="none" strike="noStrike" cap="none" dirty="0">
                <a:solidFill>
                  <a:srgbClr val="00FF00"/>
                </a:solidFill>
                <a:latin typeface="Arial" charset="0"/>
                <a:ea typeface="Arial" charset="0"/>
                <a:cs typeface="Arial" charset="0"/>
                <a:sym typeface="Cabin"/>
              </a:rPr>
              <a:t>the</a:t>
            </a:r>
            <a:r>
              <a:rPr lang="en-US" sz="2800" u="none" strike="noStrike" cap="none" dirty="0">
                <a:solidFill>
                  <a:srgbClr val="FFFF00"/>
                </a:solidFill>
                <a:latin typeface="Arial" charset="0"/>
                <a:ea typeface="Arial" charset="0"/>
                <a:cs typeface="Arial" charset="0"/>
                <a:sym typeface="Cabin"/>
              </a:rPr>
              <a:t> car</a:t>
            </a:r>
          </a:p>
          <a:p>
            <a:pPr marL="0" marR="0" lvl="0" indent="0" algn="ctr" rtl="0">
              <a:lnSpc>
                <a:spcPct val="100000"/>
              </a:lnSpc>
              <a:spcBef>
                <a:spcPts val="0"/>
              </a:spcBef>
              <a:spcAft>
                <a:spcPts val="0"/>
              </a:spcAft>
              <a:buNone/>
            </a:pPr>
            <a:endParaRPr sz="2800" u="none" strike="noStrike" cap="none" dirty="0">
              <a:solidFill>
                <a:srgbClr val="FFFF00"/>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Words: ['the', 'clown', 'ran', 'after', 'the', 'car', 'and', 'the', 'car', 'ran', 'into', 'the', 'tent', 'and', 'the', 'tent', 'fell', 'down', 'on', 'the', 'clown', 'and', 'the', 'car']</a:t>
            </a: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Counting...</a:t>
            </a:r>
          </a:p>
          <a:p>
            <a:pPr marL="0" marR="0" lvl="0" indent="0" algn="ctr" rtl="0">
              <a:lnSpc>
                <a:spcPct val="100000"/>
              </a:lnSpc>
              <a:spcBef>
                <a:spcPts val="0"/>
              </a:spcBef>
              <a:spcAft>
                <a:spcPts val="0"/>
              </a:spcAft>
              <a:buNone/>
            </a:pPr>
            <a:endParaRPr sz="28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chemeClr val="lt1"/>
              </a:buClr>
              <a:buSzPct val="25000"/>
              <a:buFont typeface="Cabin"/>
              <a:buNone/>
            </a:pPr>
            <a:r>
              <a:rPr lang="en-US" sz="2800" u="none" strike="noStrike" cap="none" dirty="0">
                <a:solidFill>
                  <a:schemeClr val="lt1"/>
                </a:solidFill>
                <a:latin typeface="Arial" charset="0"/>
                <a:ea typeface="Arial" charset="0"/>
                <a:cs typeface="Arial" charset="0"/>
                <a:sym typeface="Cabin"/>
              </a:rPr>
              <a:t>Counts {'and': 3, 'on': 1, 'ran': 2, 'car': 3, 'into': 1, 'after': 1, 'clown': 2, 'down': 1, 'fell': 1, </a:t>
            </a:r>
            <a:r>
              <a:rPr lang="en-US" sz="2800" u="none" strike="noStrike" cap="none" dirty="0">
                <a:solidFill>
                  <a:srgbClr val="00FF00"/>
                </a:solidFill>
                <a:latin typeface="Arial" charset="0"/>
                <a:ea typeface="Arial" charset="0"/>
                <a:cs typeface="Arial" charset="0"/>
                <a:sym typeface="Cabin"/>
              </a:rPr>
              <a:t>'the': 7</a:t>
            </a:r>
            <a:r>
              <a:rPr lang="en-US" sz="2800" u="none" strike="noStrike" cap="none" dirty="0">
                <a:solidFill>
                  <a:schemeClr val="lt1"/>
                </a:solidFill>
                <a:latin typeface="Arial" charset="0"/>
                <a:ea typeface="Arial" charset="0"/>
                <a:cs typeface="Arial" charset="0"/>
                <a:sym typeface="Cabin"/>
              </a:rPr>
              <a:t>, 'tent': 2}</a:t>
            </a:r>
          </a:p>
        </p:txBody>
      </p:sp>
      <p:pic>
        <p:nvPicPr>
          <p:cNvPr id="451" name="Shape 451"/>
          <p:cNvPicPr preferRelativeResize="0"/>
          <p:nvPr/>
        </p:nvPicPr>
        <p:blipFill rotWithShape="1">
          <a:blip r:embed="rId3">
            <a:alphaModFix/>
          </a:blip>
          <a:srcRect/>
          <a:stretch/>
        </p:blipFill>
        <p:spPr>
          <a:xfrm>
            <a:off x="563562" y="5912964"/>
            <a:ext cx="1689000" cy="11222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Shape 456"/>
          <p:cNvSpPr txBox="1">
            <a:spLocks noGrp="1"/>
          </p:cNvSpPr>
          <p:nvPr>
            <p:ph type="title"/>
          </p:nvPr>
        </p:nvSpPr>
        <p:spPr>
          <a:xfrm>
            <a:off x="1714465" y="368136"/>
            <a:ext cx="12130123" cy="2125662"/>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dirty="0">
                <a:solidFill>
                  <a:srgbClr val="FFD966"/>
                </a:solidFill>
                <a:latin typeface="Arial" charset="0"/>
                <a:ea typeface="Arial" charset="0"/>
                <a:cs typeface="Arial" charset="0"/>
                <a:sym typeface="Cabin"/>
              </a:rPr>
              <a:t>Definite Loops and Dictionaries</a:t>
            </a:r>
          </a:p>
        </p:txBody>
      </p:sp>
      <p:sp>
        <p:nvSpPr>
          <p:cNvPr id="457" name="Shape 457"/>
          <p:cNvSpPr txBox="1">
            <a:spLocks noGrp="1"/>
          </p:cNvSpPr>
          <p:nvPr>
            <p:ph idx="1"/>
          </p:nvPr>
        </p:nvSpPr>
        <p:spPr>
          <a:xfrm>
            <a:off x="1155700" y="2603500"/>
            <a:ext cx="13931900" cy="2125663"/>
          </a:xfrm>
          <a:prstGeom prst="rect">
            <a:avLst/>
          </a:prstGeom>
          <a:noFill/>
          <a:ln>
            <a:noFill/>
          </a:ln>
        </p:spPr>
        <p:txBody>
          <a:bodyPr lIns="38100" tIns="38100" rIns="38100" bIns="38100" anchor="ctr" anchorCtr="0">
            <a:noAutofit/>
          </a:bodyPr>
          <a:lstStyle/>
          <a:p>
            <a:pPr marL="215900" marR="0" lvl="0" indent="0" algn="l" rtl="0">
              <a:lnSpc>
                <a:spcPct val="100000"/>
              </a:lnSpc>
              <a:spcBef>
                <a:spcPts val="0"/>
              </a:spcBef>
              <a:spcAft>
                <a:spcPts val="0"/>
              </a:spcAft>
              <a:buClr>
                <a:schemeClr val="lt1"/>
              </a:buClr>
              <a:buSzPct val="171000"/>
              <a:buNone/>
            </a:pPr>
            <a:r>
              <a:rPr lang="en-US" sz="3600" u="none" strike="noStrike" cap="none" dirty="0">
                <a:solidFill>
                  <a:schemeClr val="lt1"/>
                </a:solidFill>
                <a:latin typeface="Arial" charset="0"/>
                <a:ea typeface="Arial" charset="0"/>
                <a:cs typeface="Arial" charset="0"/>
                <a:sym typeface="Cabin"/>
              </a:rPr>
              <a:t>Even though </a:t>
            </a:r>
            <a:r>
              <a:rPr lang="en-US" sz="3600" u="none" strike="noStrike" cap="none" dirty="0">
                <a:solidFill>
                  <a:srgbClr val="00FF00"/>
                </a:solidFill>
                <a:latin typeface="Arial" charset="0"/>
                <a:ea typeface="Arial" charset="0"/>
                <a:cs typeface="Arial" charset="0"/>
                <a:sym typeface="Cabin"/>
              </a:rPr>
              <a:t>dictionaries</a:t>
            </a:r>
            <a:r>
              <a:rPr lang="en-US" sz="3600" u="none" strike="noStrike" cap="none" dirty="0">
                <a:solidFill>
                  <a:schemeClr val="lt1"/>
                </a:solidFill>
                <a:latin typeface="Arial" charset="0"/>
                <a:ea typeface="Arial" charset="0"/>
                <a:cs typeface="Arial" charset="0"/>
                <a:sym typeface="Cabin"/>
              </a:rPr>
              <a:t> are not stored in order, we can write a </a:t>
            </a:r>
            <a:r>
              <a:rPr lang="en-US" sz="3600" u="none" strike="noStrike" cap="none" dirty="0">
                <a:solidFill>
                  <a:srgbClr val="FFFF00"/>
                </a:solidFill>
                <a:latin typeface="Arial" charset="0"/>
                <a:ea typeface="Arial" charset="0"/>
                <a:cs typeface="Arial" charset="0"/>
                <a:sym typeface="Cabin"/>
              </a:rPr>
              <a:t>for</a:t>
            </a:r>
            <a:r>
              <a:rPr lang="en-US" sz="3600" u="none" strike="noStrike" cap="none" dirty="0">
                <a:solidFill>
                  <a:schemeClr val="lt1"/>
                </a:solidFill>
                <a:latin typeface="Arial" charset="0"/>
                <a:ea typeface="Arial" charset="0"/>
                <a:cs typeface="Arial" charset="0"/>
                <a:sym typeface="Cabin"/>
              </a:rPr>
              <a:t> loop that goes through all the </a:t>
            </a:r>
            <a:r>
              <a:rPr lang="en-US" sz="3600" u="none" strike="noStrike" cap="none" dirty="0">
                <a:solidFill>
                  <a:srgbClr val="00FFFF"/>
                </a:solidFill>
                <a:latin typeface="Arial" charset="0"/>
                <a:ea typeface="Arial" charset="0"/>
                <a:cs typeface="Arial" charset="0"/>
                <a:sym typeface="Cabin"/>
              </a:rPr>
              <a:t>entries</a:t>
            </a:r>
            <a:r>
              <a:rPr lang="en-US" sz="3600" u="none" strike="noStrike" cap="none" dirty="0">
                <a:solidFill>
                  <a:schemeClr val="lt1"/>
                </a:solidFill>
                <a:latin typeface="Arial" charset="0"/>
                <a:ea typeface="Arial" charset="0"/>
                <a:cs typeface="Arial" charset="0"/>
                <a:sym typeface="Cabin"/>
              </a:rPr>
              <a:t> in a </a:t>
            </a:r>
            <a:r>
              <a:rPr lang="en-US" sz="3600" u="none" strike="noStrike" cap="none" dirty="0">
                <a:solidFill>
                  <a:srgbClr val="00FF00"/>
                </a:solidFill>
                <a:latin typeface="Arial" charset="0"/>
                <a:ea typeface="Arial" charset="0"/>
                <a:cs typeface="Arial" charset="0"/>
                <a:sym typeface="Cabin"/>
              </a:rPr>
              <a:t>dictionary</a:t>
            </a:r>
            <a:r>
              <a:rPr lang="en-US" sz="3600" u="none" strike="noStrike" cap="none" dirty="0">
                <a:solidFill>
                  <a:schemeClr val="lt1"/>
                </a:solidFill>
                <a:latin typeface="Arial" charset="0"/>
                <a:ea typeface="Arial" charset="0"/>
                <a:cs typeface="Arial" charset="0"/>
                <a:sym typeface="Cabin"/>
              </a:rPr>
              <a:t> - actually it goes through all of the </a:t>
            </a:r>
            <a:r>
              <a:rPr lang="en-US" sz="3600" u="none" strike="noStrike" cap="none" dirty="0">
                <a:solidFill>
                  <a:srgbClr val="00FFFF"/>
                </a:solidFill>
                <a:latin typeface="Arial" charset="0"/>
                <a:ea typeface="Arial" charset="0"/>
                <a:cs typeface="Arial" charset="0"/>
                <a:sym typeface="Cabin"/>
              </a:rPr>
              <a:t>keys</a:t>
            </a:r>
            <a:r>
              <a:rPr lang="en-US" sz="3600" u="none" strike="noStrike" cap="none" dirty="0">
                <a:solidFill>
                  <a:schemeClr val="lt1"/>
                </a:solidFill>
                <a:latin typeface="Arial" charset="0"/>
                <a:ea typeface="Arial" charset="0"/>
                <a:cs typeface="Arial" charset="0"/>
                <a:sym typeface="Cabin"/>
              </a:rPr>
              <a:t> in the </a:t>
            </a:r>
            <a:r>
              <a:rPr lang="en-US" sz="3600" u="none" strike="noStrike" cap="none" dirty="0">
                <a:solidFill>
                  <a:srgbClr val="00FF00"/>
                </a:solidFill>
                <a:latin typeface="Arial" charset="0"/>
                <a:ea typeface="Arial" charset="0"/>
                <a:cs typeface="Arial" charset="0"/>
                <a:sym typeface="Cabin"/>
              </a:rPr>
              <a:t>dictionary</a:t>
            </a:r>
            <a:r>
              <a:rPr lang="en-US" sz="3600" u="none" strike="noStrike" cap="none" dirty="0">
                <a:solidFill>
                  <a:schemeClr val="lt1"/>
                </a:solidFill>
                <a:latin typeface="Arial" charset="0"/>
                <a:ea typeface="Arial" charset="0"/>
                <a:cs typeface="Arial" charset="0"/>
                <a:sym typeface="Cabin"/>
              </a:rPr>
              <a:t> and</a:t>
            </a:r>
            <a:r>
              <a:rPr lang="en-US" sz="3600" u="none" strike="noStrike" cap="none" dirty="0">
                <a:solidFill>
                  <a:srgbClr val="00FFFF"/>
                </a:solidFill>
                <a:latin typeface="Arial" charset="0"/>
                <a:ea typeface="Arial" charset="0"/>
                <a:cs typeface="Arial" charset="0"/>
                <a:sym typeface="Cabin"/>
              </a:rPr>
              <a:t> looks up</a:t>
            </a:r>
            <a:r>
              <a:rPr lang="en-US" sz="3600" u="none" strike="noStrike" cap="none" dirty="0">
                <a:solidFill>
                  <a:schemeClr val="lt1"/>
                </a:solidFill>
                <a:latin typeface="Arial" charset="0"/>
                <a:ea typeface="Arial" charset="0"/>
                <a:cs typeface="Arial" charset="0"/>
                <a:sym typeface="Cabin"/>
              </a:rPr>
              <a:t> the values</a:t>
            </a:r>
          </a:p>
        </p:txBody>
      </p:sp>
      <p:sp>
        <p:nvSpPr>
          <p:cNvPr id="458" name="Shape 458"/>
          <p:cNvSpPr txBox="1"/>
          <p:nvPr/>
        </p:nvSpPr>
        <p:spPr>
          <a:xfrm>
            <a:off x="2914649" y="5043484"/>
            <a:ext cx="10929939" cy="3014662"/>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 = { </a:t>
            </a:r>
            <a:r>
              <a:rPr lang="en-US" sz="2400" i="0" u="none" strike="noStrike" cap="none" dirty="0">
                <a:solidFill>
                  <a:srgbClr val="00FFFF"/>
                </a:solidFill>
                <a:latin typeface="Courier"/>
                <a:ea typeface="Courier"/>
                <a:cs typeface="Courier"/>
                <a:sym typeface="Courier New"/>
              </a:rPr>
              <a:t>'chuck'</a:t>
            </a:r>
            <a:r>
              <a:rPr lang="en-US" sz="2400" i="0" u="none" strike="noStrike" cap="none" dirty="0">
                <a:solidFill>
                  <a:schemeClr val="lt1"/>
                </a:solidFill>
                <a:latin typeface="Courier"/>
                <a:ea typeface="Courier"/>
                <a:cs typeface="Courier"/>
                <a:sym typeface="Courier New"/>
              </a:rPr>
              <a:t> : 1 , </a:t>
            </a:r>
            <a:r>
              <a:rPr lang="en-US" sz="2400" i="0" u="none" strike="noStrike" cap="none" dirty="0">
                <a:solidFill>
                  <a:srgbClr val="00FFFF"/>
                </a:solidFill>
                <a:latin typeface="Courier"/>
                <a:ea typeface="Courier"/>
                <a:cs typeface="Courier"/>
                <a:sym typeface="Courier New"/>
              </a:rPr>
              <a:t>'</a:t>
            </a:r>
            <a:r>
              <a:rPr lang="en-US" sz="2400" i="0" u="none" strike="noStrike" cap="none" dirty="0" err="1">
                <a:solidFill>
                  <a:srgbClr val="00FFFF"/>
                </a:solidFill>
                <a:latin typeface="Courier"/>
                <a:ea typeface="Courier"/>
                <a:cs typeface="Courier"/>
                <a:sym typeface="Courier New"/>
              </a:rPr>
              <a:t>fred</a:t>
            </a:r>
            <a:r>
              <a:rPr lang="en-US" sz="2400" i="0" u="none" strike="noStrike" cap="none" dirty="0">
                <a:solidFill>
                  <a:srgbClr val="00FFFF"/>
                </a:solidFill>
                <a:latin typeface="Courier"/>
                <a:ea typeface="Courier"/>
                <a:cs typeface="Courier"/>
                <a:sym typeface="Courier New"/>
              </a:rPr>
              <a:t>'</a:t>
            </a:r>
            <a:r>
              <a:rPr lang="en-US" sz="2400" i="0" u="none" strike="noStrike" cap="none" dirty="0">
                <a:solidFill>
                  <a:schemeClr val="lt1"/>
                </a:solidFill>
                <a:latin typeface="Courier"/>
                <a:ea typeface="Courier"/>
                <a:cs typeface="Courier"/>
                <a:sym typeface="Courier New"/>
              </a:rPr>
              <a:t> : 42, </a:t>
            </a:r>
            <a:r>
              <a:rPr lang="en-US" sz="2400" i="0" u="none" strike="noStrike" cap="none" dirty="0">
                <a:solidFill>
                  <a:srgbClr val="00FFFF"/>
                </a:solidFill>
                <a:latin typeface="Courier"/>
                <a:ea typeface="Courier"/>
                <a:cs typeface="Courier"/>
                <a:sym typeface="Courier New"/>
              </a:rPr>
              <a:t>'</a:t>
            </a:r>
            <a:r>
              <a:rPr lang="en-US" sz="2400" i="0" u="none" strike="noStrike" cap="none" dirty="0" err="1">
                <a:solidFill>
                  <a:srgbClr val="00FFFF"/>
                </a:solidFill>
                <a:latin typeface="Courier"/>
                <a:ea typeface="Courier"/>
                <a:cs typeface="Courier"/>
                <a:sym typeface="Courier New"/>
              </a:rPr>
              <a:t>jan</a:t>
            </a:r>
            <a:r>
              <a:rPr lang="en-US" sz="2400" i="0" u="none" strike="noStrike" cap="none" dirty="0">
                <a:solidFill>
                  <a:srgbClr val="00FFFF"/>
                </a:solidFill>
                <a:latin typeface="Courier"/>
                <a:ea typeface="Courier"/>
                <a:cs typeface="Courier"/>
                <a:sym typeface="Courier New"/>
              </a:rPr>
              <a:t>'</a:t>
            </a:r>
            <a:r>
              <a:rPr lang="en-US" sz="2400" i="0" u="none" strike="noStrike" cap="none" dirty="0">
                <a:solidFill>
                  <a:schemeClr val="lt1"/>
                </a:solidFill>
                <a:latin typeface="Courier"/>
                <a:ea typeface="Courier"/>
                <a:cs typeface="Courier"/>
                <a:sym typeface="Courier New"/>
              </a:rPr>
              <a:t>: 100}</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for</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in</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counts</a:t>
            </a:r>
            <a:r>
              <a:rPr lang="en-US" sz="2400" i="0" u="none" strike="noStrike" cap="none" dirty="0">
                <a:solidFill>
                  <a:srgbClr val="00FFFF"/>
                </a:solidFill>
                <a:latin typeface="Courier"/>
                <a:ea typeface="Courier"/>
                <a:cs typeface="Courier"/>
                <a:sym typeface="Courier New"/>
              </a:rPr>
              <a:t>[key]</a:t>
            </a:r>
            <a:r>
              <a:rPr lang="en-US" sz="24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err="1">
                <a:solidFill>
                  <a:srgbClr val="00FFFF"/>
                </a:solidFill>
                <a:latin typeface="Courier"/>
                <a:ea typeface="Courier"/>
                <a:cs typeface="Courier"/>
                <a:sym typeface="Courier New"/>
              </a:rPr>
              <a:t>jan</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100</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a:solidFill>
                  <a:srgbClr val="00FFFF"/>
                </a:solidFill>
                <a:latin typeface="Courier"/>
                <a:ea typeface="Courier"/>
                <a:cs typeface="Courier"/>
                <a:sym typeface="Courier New"/>
              </a:rPr>
              <a:t>chuck</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1</a:t>
            </a:r>
          </a:p>
          <a:p>
            <a:pPr marL="0" marR="0" lvl="0" indent="0" algn="l" rtl="0">
              <a:lnSpc>
                <a:spcPct val="100000"/>
              </a:lnSpc>
              <a:spcBef>
                <a:spcPts val="0"/>
              </a:spcBef>
              <a:spcAft>
                <a:spcPts val="0"/>
              </a:spcAft>
              <a:buClr>
                <a:srgbClr val="00FFFF"/>
              </a:buClr>
              <a:buSzPct val="25000"/>
              <a:buFont typeface="Courier New"/>
              <a:buNone/>
            </a:pPr>
            <a:r>
              <a:rPr lang="en-US" sz="2400" i="0" u="none" strike="noStrike" cap="none" dirty="0" err="1">
                <a:solidFill>
                  <a:srgbClr val="00FFFF"/>
                </a:solidFill>
                <a:latin typeface="Courier"/>
                <a:ea typeface="Courier"/>
                <a:cs typeface="Courier"/>
                <a:sym typeface="Courier New"/>
              </a:rPr>
              <a:t>fred</a:t>
            </a:r>
            <a:r>
              <a:rPr lang="en-US" sz="2400" i="0" u="none" strike="noStrike" cap="none" dirty="0">
                <a:solidFill>
                  <a:schemeClr val="lt1"/>
                </a:solidFill>
                <a:latin typeface="Courier"/>
                <a:ea typeface="Courier"/>
                <a:cs typeface="Courier"/>
                <a:sym typeface="Courier New"/>
              </a:rPr>
              <a:t> </a:t>
            </a:r>
            <a:r>
              <a:rPr lang="en-US" sz="2400" i="0" u="none" strike="noStrike" cap="none" dirty="0">
                <a:solidFill>
                  <a:srgbClr val="00FF00"/>
                </a:solidFill>
                <a:latin typeface="Courier"/>
                <a:ea typeface="Courier"/>
                <a:cs typeface="Courier"/>
                <a:sym typeface="Courier New"/>
              </a:rPr>
              <a:t>42</a:t>
            </a:r>
          </a:p>
          <a:p>
            <a:pPr marL="0" marR="0" lvl="0" indent="0" algn="l" rtl="0">
              <a:lnSpc>
                <a:spcPct val="100000"/>
              </a:lnSpc>
              <a:spcBef>
                <a:spcPts val="0"/>
              </a:spcBef>
              <a:spcAft>
                <a:spcPts val="0"/>
              </a:spcAft>
              <a:buClr>
                <a:schemeClr val="lt1"/>
              </a:buClr>
              <a:buSzPct val="25000"/>
              <a:buFont typeface="Courier New"/>
              <a:buNone/>
            </a:pPr>
            <a:r>
              <a:rPr lang="en-US" sz="2400" i="0" u="none" strike="noStrike" cap="none" dirty="0">
                <a:solidFill>
                  <a:schemeClr val="lt1"/>
                </a:solidFill>
                <a:latin typeface="Courier"/>
                <a:ea typeface="Courier"/>
                <a:cs typeface="Courier"/>
                <a:sym typeface="Courier New"/>
              </a:rPr>
              <a:t>&gt;&gt;&gt;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6600" u="none" strike="noStrike" cap="none" dirty="0">
                <a:solidFill>
                  <a:srgbClr val="FFD966"/>
                </a:solidFill>
                <a:latin typeface="Arial" charset="0"/>
                <a:ea typeface="Arial" charset="0"/>
                <a:cs typeface="Arial" charset="0"/>
                <a:sym typeface="Cabin"/>
              </a:rPr>
              <a:t>Retrieving Lists of Keys and Values</a:t>
            </a:r>
          </a:p>
        </p:txBody>
      </p:sp>
      <p:sp>
        <p:nvSpPr>
          <p:cNvPr id="464" name="Shape 464"/>
          <p:cNvSpPr txBox="1">
            <a:spLocks noGrp="1"/>
          </p:cNvSpPr>
          <p:nvPr>
            <p:ph idx="1"/>
          </p:nvPr>
        </p:nvSpPr>
        <p:spPr>
          <a:xfrm>
            <a:off x="1155700" y="2825921"/>
            <a:ext cx="3878711" cy="3612886"/>
          </a:xfrm>
          <a:prstGeom prst="rect">
            <a:avLst/>
          </a:prstGeom>
          <a:noFill/>
          <a:ln>
            <a:noFill/>
          </a:ln>
        </p:spPr>
        <p:txBody>
          <a:bodyPr lIns="38100" tIns="38100" rIns="38100" bIns="38100" anchor="ctr" anchorCtr="0">
            <a:noAutofit/>
          </a:bodyPr>
          <a:lstStyle/>
          <a:p>
            <a:pPr marL="0" marR="0" lvl="0" indent="0" algn="l" rtl="0">
              <a:lnSpc>
                <a:spcPct val="100000"/>
              </a:lnSpc>
              <a:spcBef>
                <a:spcPts val="0"/>
              </a:spcBef>
              <a:spcAft>
                <a:spcPts val="0"/>
              </a:spcAft>
              <a:buSzPct val="100000"/>
              <a:buNone/>
            </a:pPr>
            <a:r>
              <a:rPr lang="en-US" sz="3600" u="none" strike="noStrike" cap="none">
                <a:solidFill>
                  <a:schemeClr val="lt1"/>
                </a:solidFill>
                <a:latin typeface="Arial" charset="0"/>
                <a:ea typeface="Arial" charset="0"/>
                <a:cs typeface="Arial" charset="0"/>
                <a:sym typeface="Cabin"/>
              </a:rPr>
              <a:t>You can get a list of </a:t>
            </a:r>
            <a:r>
              <a:rPr lang="en-US" sz="3600" u="none" strike="noStrike" cap="none">
                <a:solidFill>
                  <a:srgbClr val="00FF00"/>
                </a:solidFill>
                <a:latin typeface="Arial" charset="0"/>
                <a:ea typeface="Arial" charset="0"/>
                <a:cs typeface="Arial" charset="0"/>
                <a:sym typeface="Cabin"/>
              </a:rPr>
              <a:t>keys</a:t>
            </a:r>
            <a:r>
              <a:rPr lang="en-US" sz="3600" u="none" strike="noStrike" cap="none">
                <a:solidFill>
                  <a:schemeClr val="lt1"/>
                </a:solidFill>
                <a:latin typeface="Arial" charset="0"/>
                <a:ea typeface="Arial" charset="0"/>
                <a:cs typeface="Arial" charset="0"/>
                <a:sym typeface="Cabin"/>
              </a:rPr>
              <a:t>, </a:t>
            </a:r>
            <a:r>
              <a:rPr lang="en-US" sz="3600" u="none" strike="noStrike" cap="none">
                <a:solidFill>
                  <a:srgbClr val="FF00FF"/>
                </a:solidFill>
                <a:latin typeface="Arial" charset="0"/>
                <a:ea typeface="Arial" charset="0"/>
                <a:cs typeface="Arial" charset="0"/>
                <a:sym typeface="Cabin"/>
              </a:rPr>
              <a:t>values,</a:t>
            </a:r>
            <a:r>
              <a:rPr lang="en-US" sz="3600" u="none" strike="noStrike" cap="none">
                <a:solidFill>
                  <a:schemeClr val="lt1"/>
                </a:solidFill>
                <a:latin typeface="Arial" charset="0"/>
                <a:ea typeface="Arial" charset="0"/>
                <a:cs typeface="Arial" charset="0"/>
                <a:sym typeface="Cabin"/>
              </a:rPr>
              <a:t> or</a:t>
            </a:r>
            <a:r>
              <a:rPr lang="en-US" sz="3600" u="none" strike="noStrike" cap="none">
                <a:solidFill>
                  <a:srgbClr val="FF7F00"/>
                </a:solidFill>
                <a:latin typeface="Arial" charset="0"/>
                <a:ea typeface="Arial" charset="0"/>
                <a:cs typeface="Arial" charset="0"/>
                <a:sym typeface="Cabin"/>
              </a:rPr>
              <a:t> items (both)</a:t>
            </a:r>
            <a:r>
              <a:rPr lang="en-US" sz="3600" u="none" strike="noStrike" cap="none">
                <a:solidFill>
                  <a:schemeClr val="lt1"/>
                </a:solidFill>
                <a:latin typeface="Arial" charset="0"/>
                <a:ea typeface="Arial" charset="0"/>
                <a:cs typeface="Arial" charset="0"/>
                <a:sym typeface="Cabin"/>
              </a:rPr>
              <a:t> from a dictionary</a:t>
            </a:r>
          </a:p>
        </p:txBody>
      </p:sp>
      <p:sp>
        <p:nvSpPr>
          <p:cNvPr id="465" name="Shape 465"/>
          <p:cNvSpPr txBox="1"/>
          <p:nvPr/>
        </p:nvSpPr>
        <p:spPr>
          <a:xfrm>
            <a:off x="6001650" y="2540000"/>
            <a:ext cx="9628799" cy="53085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a:solidFill>
                  <a:schemeClr val="lt1"/>
                </a:solidFill>
                <a:latin typeface="Courier"/>
                <a:ea typeface="Courier"/>
                <a:cs typeface="Courier"/>
                <a:sym typeface="Courier New"/>
              </a:rPr>
              <a:t> = { 'chuck' : 1 , '</a:t>
            </a:r>
            <a:r>
              <a:rPr lang="en-US" sz="2500" i="0" u="none" strike="noStrike" cap="none" dirty="0" err="1">
                <a:solidFill>
                  <a:schemeClr val="lt1"/>
                </a:solidFill>
                <a:latin typeface="Courier"/>
                <a:ea typeface="Courier"/>
                <a:cs typeface="Courier"/>
                <a:sym typeface="Courier New"/>
              </a:rPr>
              <a:t>fred</a:t>
            </a:r>
            <a:r>
              <a:rPr lang="en-US" sz="2500" i="0" u="none" strike="noStrike" cap="none" dirty="0">
                <a:solidFill>
                  <a:schemeClr val="lt1"/>
                </a:solidFill>
                <a:latin typeface="Courier"/>
                <a:ea typeface="Courier"/>
                <a:cs typeface="Courier"/>
                <a:sym typeface="Courier New"/>
              </a:rPr>
              <a:t>' : 42, '</a:t>
            </a:r>
            <a:r>
              <a:rPr lang="en-US" sz="2500" i="0" u="none" strike="noStrike" cap="none" dirty="0" err="1">
                <a:solidFill>
                  <a:schemeClr val="lt1"/>
                </a:solidFill>
                <a:latin typeface="Courier"/>
                <a:ea typeface="Courier"/>
                <a:cs typeface="Courier"/>
                <a:sym typeface="Courier New"/>
              </a:rPr>
              <a:t>jan</a:t>
            </a:r>
            <a:r>
              <a:rPr lang="en-US" sz="2500" i="0" u="none" strike="noStrike" cap="none" dirty="0">
                <a:solidFill>
                  <a:schemeClr val="lt1"/>
                </a:solidFill>
                <a:latin typeface="Courier"/>
                <a:ea typeface="Courier"/>
                <a:cs typeface="Courier"/>
                <a:sym typeface="Courier New"/>
              </a:rPr>
              <a:t>': 100}</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a:t>
            </a:r>
            <a:r>
              <a:rPr lang="en-US" sz="2500" i="0" u="none" strike="noStrike" cap="none" dirty="0">
                <a:solidFill>
                  <a:srgbClr val="FF00FF"/>
                </a:solidFill>
                <a:latin typeface="Courier"/>
                <a:ea typeface="Courier"/>
                <a:cs typeface="Courier"/>
                <a:sym typeface="Courier New"/>
              </a:rPr>
              <a:t>list</a:t>
            </a:r>
            <a:r>
              <a:rPr lang="en-US" sz="2500" i="0" u="none" strike="noStrike" cap="none" dirty="0">
                <a:solidFill>
                  <a:schemeClr val="lt1"/>
                </a:solidFill>
                <a:latin typeface="Courier"/>
                <a:ea typeface="Courier"/>
                <a:cs typeface="Courier"/>
                <a:sym typeface="Courier New"/>
              </a:rPr>
              <a:t>(</a:t>
            </a:r>
            <a:r>
              <a:rPr lang="en-US" sz="2500" i="0" u="none" strike="noStrike" cap="none" dirty="0" err="1">
                <a:solidFill>
                  <a:schemeClr val="lt1"/>
                </a:solidFill>
                <a:latin typeface="Courier"/>
                <a:ea typeface="Courier"/>
                <a:cs typeface="Courier"/>
                <a:sym typeface="Courier New"/>
              </a:rPr>
              <a:t>jjj</a:t>
            </a:r>
            <a:r>
              <a:rPr lang="en-US" sz="2500" dirty="0">
                <a:solidFill>
                  <a:schemeClr val="lt1"/>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a:solidFill>
                  <a:srgbClr val="00FF00"/>
                </a:solidFill>
                <a:latin typeface="Courier"/>
                <a:ea typeface="Courier"/>
                <a:cs typeface="Courier"/>
                <a:sym typeface="Courier New"/>
              </a:rPr>
              <a:t>['</a:t>
            </a:r>
            <a:r>
              <a:rPr lang="en-US" sz="2500" i="0" u="none" strike="noStrike" cap="none" dirty="0" err="1">
                <a:solidFill>
                  <a:srgbClr val="00FF00"/>
                </a:solidFill>
                <a:latin typeface="Courier"/>
                <a:ea typeface="Courier"/>
                <a:cs typeface="Courier"/>
                <a:sym typeface="Courier New"/>
              </a:rPr>
              <a:t>jan</a:t>
            </a:r>
            <a:r>
              <a:rPr lang="en-US" sz="2500" i="0" u="none" strike="noStrike" cap="none" dirty="0">
                <a:solidFill>
                  <a:srgbClr val="00FF00"/>
                </a:solidFill>
                <a:latin typeface="Courier"/>
                <a:ea typeface="Courier"/>
                <a:cs typeface="Courier"/>
                <a:sym typeface="Courier New"/>
              </a:rPr>
              <a:t>', 'chuck', '</a:t>
            </a:r>
            <a:r>
              <a:rPr lang="en-US" sz="2500" i="0" u="none" strike="noStrike" cap="none" dirty="0" err="1">
                <a:solidFill>
                  <a:srgbClr val="00FF00"/>
                </a:solidFill>
                <a:latin typeface="Courier"/>
                <a:ea typeface="Courier"/>
                <a:cs typeface="Courier"/>
                <a:sym typeface="Courier New"/>
              </a:rPr>
              <a:t>fred</a:t>
            </a:r>
            <a:r>
              <a:rPr lang="en-US" sz="2500" i="0" u="none" strike="noStrike" cap="none" dirty="0">
                <a:solidFill>
                  <a:srgbClr val="00FF00"/>
                </a:solidFill>
                <a:latin typeface="Courier"/>
                <a:ea typeface="Courier"/>
                <a:cs typeface="Courier"/>
                <a:sym typeface="Courier New"/>
              </a:rPr>
              <a:t>']</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00FF"/>
                </a:solidFill>
                <a:latin typeface="Courier"/>
                <a:ea typeface="Courier"/>
                <a:cs typeface="Courier"/>
                <a:sym typeface="Courier New"/>
              </a:rPr>
              <a:t>keys</a:t>
            </a:r>
            <a:r>
              <a:rPr lang="en-US" sz="2500" i="0" u="none" strike="noStrike" cap="none" dirty="0">
                <a:solidFill>
                  <a:srgbClr val="FF00FF"/>
                </a:solidFill>
                <a:latin typeface="Courier"/>
                <a:ea typeface="Courier"/>
                <a:cs typeface="Courier"/>
                <a:sym typeface="Courier New"/>
              </a:rPr>
              <a:t>()</a:t>
            </a:r>
            <a:r>
              <a:rPr lang="en-US" sz="2500" i="0" u="none" strike="noStrike" cap="none" dirty="0">
                <a:solidFill>
                  <a:srgbClr val="FFFF00"/>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500" i="0" u="none" strike="noStrike" cap="none" dirty="0">
                <a:solidFill>
                  <a:srgbClr val="00FF00"/>
                </a:solidFill>
                <a:latin typeface="Courier"/>
                <a:ea typeface="Courier"/>
                <a:cs typeface="Courier"/>
                <a:sym typeface="Courier New"/>
              </a:rPr>
              <a:t>['</a:t>
            </a:r>
            <a:r>
              <a:rPr lang="en-US" sz="2500" i="0" u="none" strike="noStrike" cap="none" dirty="0" err="1">
                <a:solidFill>
                  <a:srgbClr val="00FF00"/>
                </a:solidFill>
                <a:latin typeface="Courier"/>
                <a:ea typeface="Courier"/>
                <a:cs typeface="Courier"/>
                <a:sym typeface="Courier New"/>
              </a:rPr>
              <a:t>jan</a:t>
            </a:r>
            <a:r>
              <a:rPr lang="en-US" sz="2500" i="0" u="none" strike="noStrike" cap="none" dirty="0">
                <a:solidFill>
                  <a:srgbClr val="00FF00"/>
                </a:solidFill>
                <a:latin typeface="Courier"/>
                <a:ea typeface="Courier"/>
                <a:cs typeface="Courier"/>
                <a:sym typeface="Courier New"/>
              </a:rPr>
              <a:t>', 'chuck', '</a:t>
            </a:r>
            <a:r>
              <a:rPr lang="en-US" sz="2500" i="0" u="none" strike="noStrike" cap="none" dirty="0" err="1">
                <a:solidFill>
                  <a:srgbClr val="00FF00"/>
                </a:solidFill>
                <a:latin typeface="Courier"/>
                <a:ea typeface="Courier"/>
                <a:cs typeface="Courier"/>
                <a:sym typeface="Courier New"/>
              </a:rPr>
              <a:t>fred</a:t>
            </a:r>
            <a:r>
              <a:rPr lang="en-US" sz="2500" i="0" u="none" strike="noStrike" cap="none" dirty="0">
                <a:solidFill>
                  <a:srgbClr val="00FF00"/>
                </a:solidFill>
                <a:latin typeface="Courier"/>
                <a:ea typeface="Courier"/>
                <a:cs typeface="Courier"/>
                <a:sym typeface="Courier New"/>
              </a:rPr>
              <a:t>']</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00FF"/>
                </a:solidFill>
                <a:latin typeface="Courier"/>
                <a:ea typeface="Courier"/>
                <a:cs typeface="Courier"/>
                <a:sym typeface="Courier New"/>
              </a:rPr>
              <a:t>values</a:t>
            </a:r>
            <a:r>
              <a:rPr lang="en-US" sz="2500" i="0" u="none" strike="noStrike" cap="none" dirty="0">
                <a:solidFill>
                  <a:srgbClr val="FF00FF"/>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500" i="0" u="none" strike="noStrike" cap="none" dirty="0">
                <a:solidFill>
                  <a:srgbClr val="FF00FF"/>
                </a:solidFill>
                <a:latin typeface="Courier"/>
                <a:ea typeface="Courier"/>
                <a:cs typeface="Courier"/>
                <a:sym typeface="Courier New"/>
              </a:rPr>
              <a:t>[100, 1, 42]</a:t>
            </a:r>
          </a:p>
          <a:p>
            <a:pPr>
              <a:buClr>
                <a:schemeClr val="lt1"/>
              </a:buClr>
              <a:buSzPct val="25000"/>
            </a:pPr>
            <a:r>
              <a:rPr lang="en-US" sz="2500" i="0" u="none" strike="noStrike" cap="none" dirty="0">
                <a:solidFill>
                  <a:schemeClr val="lt1"/>
                </a:solidFill>
                <a:latin typeface="Courier"/>
                <a:ea typeface="Courier"/>
                <a:cs typeface="Courier"/>
                <a:sym typeface="Courier New"/>
              </a:rPr>
              <a:t>&gt;&gt;&gt; </a:t>
            </a:r>
            <a:r>
              <a:rPr lang="en-US" sz="2500" i="0" u="none" strike="noStrike" cap="none" dirty="0">
                <a:solidFill>
                  <a:srgbClr val="FFFF00"/>
                </a:solidFill>
                <a:latin typeface="Courier"/>
                <a:ea typeface="Courier"/>
                <a:cs typeface="Courier"/>
                <a:sym typeface="Courier New"/>
              </a:rPr>
              <a:t>print(list(</a:t>
            </a:r>
            <a:r>
              <a:rPr lang="en-US" sz="2500" i="0" u="none" strike="noStrike" cap="none" dirty="0" err="1">
                <a:solidFill>
                  <a:schemeClr val="lt1"/>
                </a:solidFill>
                <a:latin typeface="Courier"/>
                <a:ea typeface="Courier"/>
                <a:cs typeface="Courier"/>
                <a:sym typeface="Courier New"/>
              </a:rPr>
              <a:t>jjj.</a:t>
            </a:r>
            <a:r>
              <a:rPr lang="en-US" sz="2500" i="0" u="none" strike="noStrike" cap="none" dirty="0" err="1">
                <a:solidFill>
                  <a:srgbClr val="FF7F00"/>
                </a:solidFill>
                <a:latin typeface="Courier"/>
                <a:ea typeface="Courier"/>
                <a:cs typeface="Courier"/>
                <a:sym typeface="Courier New"/>
              </a:rPr>
              <a:t>items</a:t>
            </a:r>
            <a:r>
              <a:rPr lang="en-US" sz="2500" i="0" u="none" strike="noStrike" cap="none" dirty="0">
                <a:solidFill>
                  <a:srgbClr val="FF7F00"/>
                </a:solidFill>
                <a:latin typeface="Courier"/>
                <a:ea typeface="Courier"/>
                <a:cs typeface="Courier"/>
                <a:sym typeface="Courier New"/>
              </a:rPr>
              <a:t>()</a:t>
            </a:r>
            <a:r>
              <a:rPr lang="en-US" sz="2500" dirty="0">
                <a:solidFill>
                  <a:srgbClr val="FFFF00"/>
                </a:solidFill>
                <a:latin typeface="Courier"/>
                <a:ea typeface="Courier"/>
                <a:cs typeface="Courier"/>
                <a:sym typeface="Courier New"/>
              </a:rPr>
              <a:t>))</a:t>
            </a:r>
            <a:endParaRPr lang="en-US" sz="2500" i="0" u="none" strike="noStrike" cap="none" dirty="0">
              <a:solidFill>
                <a:srgbClr val="FF7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rgbClr val="FF7F00"/>
                </a:solidFill>
                <a:latin typeface="Courier"/>
                <a:ea typeface="Courier"/>
                <a:cs typeface="Courier"/>
                <a:sym typeface="Courier New"/>
              </a:rPr>
              <a:t>[('</a:t>
            </a:r>
            <a:r>
              <a:rPr lang="en-US" sz="2500" i="0" u="none" strike="noStrike" cap="none" dirty="0" err="1">
                <a:solidFill>
                  <a:srgbClr val="FF7F00"/>
                </a:solidFill>
                <a:latin typeface="Courier"/>
                <a:ea typeface="Courier"/>
                <a:cs typeface="Courier"/>
                <a:sym typeface="Courier New"/>
              </a:rPr>
              <a:t>jan</a:t>
            </a:r>
            <a:r>
              <a:rPr lang="en-US" sz="2500" i="0" u="none" strike="noStrike" cap="none" dirty="0">
                <a:solidFill>
                  <a:srgbClr val="FF7F00"/>
                </a:solidFill>
                <a:latin typeface="Courier"/>
                <a:ea typeface="Courier"/>
                <a:cs typeface="Courier"/>
                <a:sym typeface="Courier New"/>
              </a:rPr>
              <a:t>', 100), ('chuck', 1), ('</a:t>
            </a:r>
            <a:r>
              <a:rPr lang="en-US" sz="2500" i="0" u="none" strike="noStrike" cap="none" dirty="0" err="1">
                <a:solidFill>
                  <a:srgbClr val="FF7F00"/>
                </a:solidFill>
                <a:latin typeface="Courier"/>
                <a:ea typeface="Courier"/>
                <a:cs typeface="Courier"/>
                <a:sym typeface="Courier New"/>
              </a:rPr>
              <a:t>fred</a:t>
            </a:r>
            <a:r>
              <a:rPr lang="en-US" sz="2500" i="0" u="none" strike="noStrike" cap="none" dirty="0">
                <a:solidFill>
                  <a:srgbClr val="FF7F00"/>
                </a:solidFill>
                <a:latin typeface="Courier"/>
                <a:ea typeface="Courier"/>
                <a:cs typeface="Courier"/>
                <a:sym typeface="Courier New"/>
              </a:rPr>
              <a:t>', 42)]</a:t>
            </a:r>
          </a:p>
          <a:p>
            <a:pPr marL="0" marR="0" lvl="0" indent="0" algn="l" rtl="0">
              <a:lnSpc>
                <a:spcPct val="100000"/>
              </a:lnSpc>
              <a:spcBef>
                <a:spcPts val="0"/>
              </a:spcBef>
              <a:spcAft>
                <a:spcPts val="0"/>
              </a:spcAft>
              <a:buClr>
                <a:schemeClr val="lt1"/>
              </a:buClr>
              <a:buSzPct val="25000"/>
              <a:buFont typeface="Cabin"/>
              <a:buNone/>
            </a:pPr>
            <a:r>
              <a:rPr lang="en-US" sz="2500" i="0" u="none" strike="noStrike" cap="none" dirty="0">
                <a:solidFill>
                  <a:schemeClr val="lt1"/>
                </a:solidFill>
                <a:latin typeface="Courier"/>
                <a:ea typeface="Courier"/>
                <a:cs typeface="Courier"/>
                <a:sym typeface="Courier New"/>
              </a:rPr>
              <a:t>&gt;&gt;&gt; </a:t>
            </a:r>
          </a:p>
        </p:txBody>
      </p:sp>
      <p:sp>
        <p:nvSpPr>
          <p:cNvPr id="466" name="Shape 466"/>
          <p:cNvSpPr txBox="1"/>
          <p:nvPr/>
        </p:nvSpPr>
        <p:spPr>
          <a:xfrm>
            <a:off x="8545799" y="7544182"/>
            <a:ext cx="6930599"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3400" u="none" strike="noStrike" cap="none">
                <a:solidFill>
                  <a:schemeClr val="lt1"/>
                </a:solidFill>
                <a:latin typeface="Arial" charset="0"/>
                <a:ea typeface="Arial" charset="0"/>
                <a:cs typeface="Arial" charset="0"/>
                <a:sym typeface="Cabin"/>
              </a:rPr>
              <a:t>What is a </a:t>
            </a:r>
            <a:r>
              <a:rPr lang="en-US" sz="3400">
                <a:solidFill>
                  <a:schemeClr val="lt1"/>
                </a:solidFill>
                <a:latin typeface="Arial" charset="0"/>
                <a:ea typeface="Arial" charset="0"/>
                <a:cs typeface="Arial" charset="0"/>
                <a:sym typeface="Cabin"/>
              </a:rPr>
              <a:t>“</a:t>
            </a:r>
            <a:r>
              <a:rPr lang="en-US" sz="3400" u="none" strike="noStrike" cap="none">
                <a:solidFill>
                  <a:schemeClr val="lt1"/>
                </a:solidFill>
                <a:latin typeface="Arial" charset="0"/>
                <a:ea typeface="Arial" charset="0"/>
                <a:cs typeface="Arial" charset="0"/>
                <a:sym typeface="Cabin"/>
              </a:rPr>
              <a:t>tuple”? </a:t>
            </a:r>
            <a:r>
              <a:rPr lang="en-US" sz="3400" u="none" strike="noStrike" cap="none" dirty="0">
                <a:solidFill>
                  <a:schemeClr val="lt1"/>
                </a:solidFill>
                <a:latin typeface="Arial" charset="0"/>
                <a:ea typeface="Arial" charset="0"/>
                <a:cs typeface="Arial" charset="0"/>
                <a:sym typeface="Cabin"/>
              </a:rPr>
              <a:t>- coming soon...</a:t>
            </a:r>
          </a:p>
        </p:txBody>
      </p:sp>
      <p:cxnSp>
        <p:nvCxnSpPr>
          <p:cNvPr id="467" name="Shape 467"/>
          <p:cNvCxnSpPr/>
          <p:nvPr/>
        </p:nvCxnSpPr>
        <p:spPr>
          <a:xfrm>
            <a:off x="10358438" y="6815138"/>
            <a:ext cx="271462" cy="729044"/>
          </a:xfrm>
          <a:prstGeom prst="straightConnector1">
            <a:avLst/>
          </a:prstGeom>
          <a:noFill/>
          <a:ln w="76200" cap="rnd" cmpd="sng">
            <a:solidFill>
              <a:schemeClr val="lt1"/>
            </a:solidFill>
            <a:prstDash val="solid"/>
            <a:miter/>
            <a:headEnd type="stealth" w="med" len="med"/>
            <a:tailEnd type="non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a:solidFill>
                  <a:srgbClr val="FFD966"/>
                </a:solidFill>
                <a:latin typeface="Arial" charset="0"/>
                <a:ea typeface="Arial" charset="0"/>
                <a:cs typeface="Arial" charset="0"/>
                <a:sym typeface="Cabin"/>
              </a:rPr>
              <a:t>Bonus: Two Iteration Variables!</a:t>
            </a:r>
          </a:p>
        </p:txBody>
      </p:sp>
      <p:sp>
        <p:nvSpPr>
          <p:cNvPr id="473" name="Shape 473"/>
          <p:cNvSpPr txBox="1">
            <a:spLocks noGrp="1"/>
          </p:cNvSpPr>
          <p:nvPr>
            <p:ph idx="1"/>
          </p:nvPr>
        </p:nvSpPr>
        <p:spPr>
          <a:xfrm>
            <a:off x="1155700" y="2603500"/>
            <a:ext cx="5399399" cy="5702299"/>
          </a:xfrm>
          <a:prstGeom prst="rect">
            <a:avLst/>
          </a:prstGeom>
          <a:noFill/>
          <a:ln>
            <a:noFill/>
          </a:ln>
        </p:spPr>
        <p:txBody>
          <a:bodyPr lIns="38100" tIns="38100" rIns="38100" bIns="38100" anchor="ctr" anchorCtr="0">
            <a:noAutofit/>
          </a:bodyPr>
          <a:lstStyle/>
          <a:p>
            <a:pPr marL="457200" marR="0" lvl="0" indent="-457200" algn="l" rtl="0">
              <a:lnSpc>
                <a:spcPct val="100000"/>
              </a:lnSpc>
              <a:spcBef>
                <a:spcPts val="0"/>
              </a:spcBef>
              <a:spcAft>
                <a:spcPts val="1000"/>
              </a:spcAft>
              <a:buSzPct val="100000"/>
              <a:buFont typeface="Cabin"/>
            </a:pPr>
            <a:r>
              <a:rPr lang="en-US" sz="3600" u="none" strike="noStrike" cap="none" dirty="0">
                <a:solidFill>
                  <a:schemeClr val="lt1"/>
                </a:solidFill>
                <a:latin typeface="Arial" charset="0"/>
                <a:ea typeface="Arial" charset="0"/>
                <a:cs typeface="Arial" charset="0"/>
                <a:sym typeface="Cabin"/>
              </a:rPr>
              <a:t>We loop through the </a:t>
            </a:r>
            <a:r>
              <a:rPr lang="en-US" sz="3600" u="none" strike="noStrike" cap="none" dirty="0">
                <a:solidFill>
                  <a:srgbClr val="FF7F00"/>
                </a:solidFill>
                <a:latin typeface="Arial" charset="0"/>
                <a:ea typeface="Arial" charset="0"/>
                <a:cs typeface="Arial" charset="0"/>
                <a:sym typeface="Cabin"/>
              </a:rPr>
              <a:t>key</a:t>
            </a:r>
            <a:r>
              <a:rPr lang="en-US" sz="3600" u="none" strike="noStrike" cap="none" dirty="0">
                <a:solidFill>
                  <a:schemeClr val="lt1"/>
                </a:solidFill>
                <a:latin typeface="Arial" charset="0"/>
                <a:ea typeface="Arial" charset="0"/>
                <a:cs typeface="Arial" charset="0"/>
                <a:sym typeface="Cabin"/>
              </a:rPr>
              <a:t>-</a:t>
            </a:r>
            <a:r>
              <a:rPr lang="en-US" sz="3600" u="none" strike="noStrike" cap="none" dirty="0">
                <a:solidFill>
                  <a:srgbClr val="FFFF00"/>
                </a:solidFill>
                <a:latin typeface="Arial" charset="0"/>
                <a:ea typeface="Arial" charset="0"/>
                <a:cs typeface="Arial" charset="0"/>
                <a:sym typeface="Cabin"/>
              </a:rPr>
              <a:t>value</a:t>
            </a:r>
            <a:r>
              <a:rPr lang="en-US" sz="3600" u="none" strike="noStrike" cap="none" dirty="0">
                <a:solidFill>
                  <a:schemeClr val="lt1"/>
                </a:solidFill>
                <a:latin typeface="Arial" charset="0"/>
                <a:ea typeface="Arial" charset="0"/>
                <a:cs typeface="Arial" charset="0"/>
                <a:sym typeface="Cabin"/>
              </a:rPr>
              <a:t> pairs in a dictionary using *two* iteration variables</a:t>
            </a:r>
          </a:p>
          <a:p>
            <a:pPr marL="457200" marR="0" lvl="0" indent="-457200" algn="l" rtl="0">
              <a:lnSpc>
                <a:spcPct val="100000"/>
              </a:lnSpc>
              <a:spcBef>
                <a:spcPts val="3500"/>
              </a:spcBef>
              <a:spcAft>
                <a:spcPts val="1000"/>
              </a:spcAft>
              <a:buSzPct val="100000"/>
              <a:buFont typeface="Cabin"/>
            </a:pPr>
            <a:r>
              <a:rPr lang="en-US" sz="3600" u="none" strike="noStrike" cap="none" dirty="0">
                <a:solidFill>
                  <a:schemeClr val="lt1"/>
                </a:solidFill>
                <a:latin typeface="Arial" charset="0"/>
                <a:ea typeface="Arial" charset="0"/>
                <a:cs typeface="Arial" charset="0"/>
                <a:sym typeface="Cabin"/>
              </a:rPr>
              <a:t>Each iteration, the first variable is the </a:t>
            </a:r>
            <a:r>
              <a:rPr lang="en-US" sz="3600" u="none" strike="noStrike" cap="none" dirty="0">
                <a:solidFill>
                  <a:srgbClr val="FF7F00"/>
                </a:solidFill>
                <a:latin typeface="Arial" charset="0"/>
                <a:ea typeface="Arial" charset="0"/>
                <a:cs typeface="Arial" charset="0"/>
                <a:sym typeface="Cabin"/>
              </a:rPr>
              <a:t>key</a:t>
            </a:r>
            <a:r>
              <a:rPr lang="en-US" sz="3600" u="none" strike="noStrike" cap="none" dirty="0">
                <a:solidFill>
                  <a:schemeClr val="lt1"/>
                </a:solidFill>
                <a:latin typeface="Arial" charset="0"/>
                <a:ea typeface="Arial" charset="0"/>
                <a:cs typeface="Arial" charset="0"/>
                <a:sym typeface="Cabin"/>
              </a:rPr>
              <a:t> and the second variable is the corresponding </a:t>
            </a:r>
            <a:r>
              <a:rPr lang="en-US" sz="3600" u="none" strike="noStrike" cap="none" dirty="0">
                <a:solidFill>
                  <a:srgbClr val="FFFF00"/>
                </a:solidFill>
                <a:latin typeface="Arial" charset="0"/>
                <a:ea typeface="Arial" charset="0"/>
                <a:cs typeface="Arial" charset="0"/>
                <a:sym typeface="Cabin"/>
              </a:rPr>
              <a:t>value </a:t>
            </a:r>
            <a:r>
              <a:rPr lang="en-US" sz="3600" u="none" strike="noStrike" cap="none" dirty="0">
                <a:solidFill>
                  <a:schemeClr val="lt1"/>
                </a:solidFill>
                <a:latin typeface="Arial" charset="0"/>
                <a:ea typeface="Arial" charset="0"/>
                <a:cs typeface="Arial" charset="0"/>
                <a:sym typeface="Cabin"/>
              </a:rPr>
              <a:t>for the key</a:t>
            </a:r>
          </a:p>
        </p:txBody>
      </p:sp>
      <p:sp>
        <p:nvSpPr>
          <p:cNvPr id="474" name="Shape 474"/>
          <p:cNvSpPr txBox="1"/>
          <p:nvPr/>
        </p:nvSpPr>
        <p:spPr>
          <a:xfrm>
            <a:off x="7429500" y="2970250"/>
            <a:ext cx="8515350" cy="47879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err="1">
                <a:solidFill>
                  <a:srgbClr val="00FF00"/>
                </a:solidFill>
                <a:latin typeface="Courier"/>
                <a:ea typeface="Courier"/>
                <a:cs typeface="Courier"/>
                <a:sym typeface="Courier New"/>
              </a:rPr>
              <a:t>jjj</a:t>
            </a:r>
            <a:r>
              <a:rPr lang="en-US" sz="2400" i="0" u="none" strike="noStrike" cap="none" dirty="0">
                <a:solidFill>
                  <a:schemeClr val="lt1"/>
                </a:solidFill>
                <a:latin typeface="Courier"/>
                <a:ea typeface="Courier"/>
                <a:cs typeface="Courier"/>
                <a:sym typeface="Courier New"/>
              </a:rPr>
              <a:t> = { 'chuck' : 1 , '</a:t>
            </a:r>
            <a:r>
              <a:rPr lang="en-US" sz="2400" i="0" u="none" strike="noStrike" cap="none" dirty="0" err="1">
                <a:solidFill>
                  <a:schemeClr val="lt1"/>
                </a:solidFill>
                <a:latin typeface="Courier"/>
                <a:ea typeface="Courier"/>
                <a:cs typeface="Courier"/>
                <a:sym typeface="Courier New"/>
              </a:rPr>
              <a:t>fred</a:t>
            </a:r>
            <a:r>
              <a:rPr lang="en-US" sz="2400" i="0" u="none" strike="noStrike" cap="none" dirty="0">
                <a:solidFill>
                  <a:schemeClr val="lt1"/>
                </a:solidFill>
                <a:latin typeface="Courier"/>
                <a:ea typeface="Courier"/>
                <a:cs typeface="Courier"/>
                <a:sym typeface="Courier New"/>
              </a:rPr>
              <a:t>' : 42, '</a:t>
            </a:r>
            <a:r>
              <a:rPr lang="en-US" sz="2400" i="0" u="none" strike="noStrike" cap="none" dirty="0" err="1">
                <a:solidFill>
                  <a:schemeClr val="lt1"/>
                </a:solidFill>
                <a:latin typeface="Courier"/>
                <a:ea typeface="Courier"/>
                <a:cs typeface="Courier"/>
                <a:sym typeface="Courier New"/>
              </a:rPr>
              <a:t>jan</a:t>
            </a:r>
            <a:r>
              <a:rPr lang="en-US" sz="2400" i="0" u="none" strike="noStrike" cap="none" dirty="0">
                <a:solidFill>
                  <a:schemeClr val="lt1"/>
                </a:solidFill>
                <a:latin typeface="Courier"/>
                <a:ea typeface="Courier"/>
                <a:cs typeface="Courier"/>
                <a:sym typeface="Courier New"/>
              </a:rPr>
              <a:t>': 100}</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for </a:t>
            </a:r>
            <a:r>
              <a:rPr lang="en-US" sz="2400" i="0" u="none" strike="noStrike" cap="none" dirty="0" err="1">
                <a:solidFill>
                  <a:srgbClr val="FF7F00"/>
                </a:solidFill>
                <a:latin typeface="Courier"/>
                <a:ea typeface="Courier"/>
                <a:cs typeface="Courier"/>
                <a:sym typeface="Courier New"/>
              </a:rPr>
              <a:t>aaa</a:t>
            </a:r>
            <a:r>
              <a:rPr lang="en-US" sz="2400" i="0" u="none" strike="noStrike" cap="none" dirty="0" err="1">
                <a:solidFill>
                  <a:schemeClr val="lt1"/>
                </a:solidFill>
                <a:latin typeface="Courier"/>
                <a:ea typeface="Courier"/>
                <a:cs typeface="Courier"/>
                <a:sym typeface="Courier New"/>
              </a:rPr>
              <a:t>,</a:t>
            </a:r>
            <a:r>
              <a:rPr lang="en-US" sz="2400" i="0" u="none" strike="noStrike" cap="none" dirty="0" err="1">
                <a:solidFill>
                  <a:srgbClr val="FFFF00"/>
                </a:solidFill>
                <a:latin typeface="Courier"/>
                <a:ea typeface="Courier"/>
                <a:cs typeface="Courier"/>
                <a:sym typeface="Courier New"/>
              </a:rPr>
              <a:t>bbb</a:t>
            </a:r>
            <a:r>
              <a:rPr lang="en-US" sz="2400" i="0" u="none" strike="noStrike" cap="none" dirty="0">
                <a:solidFill>
                  <a:schemeClr val="lt1"/>
                </a:solidFill>
                <a:latin typeface="Courier"/>
                <a:ea typeface="Courier"/>
                <a:cs typeface="Courier"/>
                <a:sym typeface="Courier New"/>
              </a:rPr>
              <a:t> in </a:t>
            </a:r>
            <a:r>
              <a:rPr lang="en-US" sz="2400" i="0" u="none" strike="noStrike" cap="none" dirty="0" err="1">
                <a:solidFill>
                  <a:srgbClr val="00FF00"/>
                </a:solidFill>
                <a:latin typeface="Courier"/>
                <a:ea typeface="Courier"/>
                <a:cs typeface="Courier"/>
                <a:sym typeface="Courier New"/>
              </a:rPr>
              <a:t>jjj</a:t>
            </a:r>
            <a:r>
              <a:rPr lang="en-US" sz="2400" i="0" u="none" strike="noStrike" cap="none" dirty="0" err="1">
                <a:solidFill>
                  <a:srgbClr val="FF00FF"/>
                </a:solidFill>
                <a:latin typeface="Courier"/>
                <a:ea typeface="Courier"/>
                <a:cs typeface="Courier"/>
                <a:sym typeface="Courier New"/>
              </a:rPr>
              <a:t>.items</a:t>
            </a:r>
            <a:r>
              <a:rPr lang="en-US" sz="2400" i="0" u="none" strike="noStrike" cap="none" dirty="0">
                <a:solidFill>
                  <a:schemeClr val="lt1"/>
                </a:solidFill>
                <a:latin typeface="Courier"/>
                <a:ea typeface="Courier"/>
                <a:cs typeface="Courier"/>
                <a:sym typeface="Courier New"/>
              </a:rPr>
              <a:t>() :</a:t>
            </a:r>
          </a:p>
          <a:p>
            <a:pPr lvl="0">
              <a:buClr>
                <a:schemeClr val="lt1"/>
              </a:buClr>
              <a:buSzPct val="25000"/>
            </a:pPr>
            <a:r>
              <a:rPr lang="en-US" sz="2400" i="0" u="none" strike="noStrike" cap="none" dirty="0">
                <a:solidFill>
                  <a:schemeClr val="lt1"/>
                </a:solidFill>
                <a:latin typeface="Courier"/>
                <a:ea typeface="Courier"/>
                <a:cs typeface="Courier"/>
                <a:sym typeface="Courier New"/>
              </a:rPr>
              <a:t>    print(</a:t>
            </a:r>
            <a:r>
              <a:rPr lang="en-US" sz="2400" i="0" u="none" strike="noStrike" cap="none" dirty="0" err="1">
                <a:solidFill>
                  <a:srgbClr val="FF7F00"/>
                </a:solidFill>
                <a:latin typeface="Courier"/>
                <a:ea typeface="Courier"/>
                <a:cs typeface="Courier"/>
                <a:sym typeface="Courier New"/>
              </a:rPr>
              <a:t>aaa</a:t>
            </a:r>
            <a:r>
              <a:rPr lang="en-US" sz="2400" i="0" u="none" strike="noStrike" cap="none" dirty="0">
                <a:solidFill>
                  <a:schemeClr val="lt1"/>
                </a:solidFill>
                <a:latin typeface="Courier"/>
                <a:ea typeface="Courier"/>
                <a:cs typeface="Courier"/>
                <a:sym typeface="Courier New"/>
              </a:rPr>
              <a:t>, </a:t>
            </a:r>
            <a:r>
              <a:rPr lang="en-US" sz="2400" i="0" u="none" strike="noStrike" cap="none" dirty="0" err="1">
                <a:solidFill>
                  <a:srgbClr val="FFFF00"/>
                </a:solidFill>
                <a:latin typeface="Courier"/>
                <a:ea typeface="Courier"/>
                <a:cs typeface="Courier"/>
                <a:sym typeface="Courier New"/>
              </a:rPr>
              <a:t>bbb</a:t>
            </a:r>
            <a:r>
              <a:rPr lang="en-US" sz="2400" dirty="0">
                <a:solidFill>
                  <a:schemeClr val="lt1"/>
                </a:solidFill>
                <a:latin typeface="Courier"/>
                <a:ea typeface="Courier"/>
                <a:cs typeface="Courier"/>
                <a:sym typeface="Courier New"/>
              </a:rPr>
              <a:t>)</a:t>
            </a:r>
            <a:endParaRPr lang="en-US" sz="2400" i="0" u="none" strike="noStrike" cap="none" dirty="0">
              <a:solidFill>
                <a:srgbClr val="FF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i="0" u="none" strike="noStrike" cap="none"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endParaRPr lang="en-US" sz="2400" dirty="0">
              <a:solidFill>
                <a:schemeClr val="lt1"/>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 </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err="1">
                <a:solidFill>
                  <a:srgbClr val="FF7F00"/>
                </a:solidFill>
                <a:latin typeface="Courier"/>
                <a:ea typeface="Courier"/>
                <a:cs typeface="Courier"/>
                <a:sym typeface="Courier New"/>
              </a:rPr>
              <a:t>jan</a:t>
            </a:r>
            <a:r>
              <a:rPr lang="en-US" sz="2400" i="0" u="none" strike="noStrike" cap="none" dirty="0">
                <a:solidFill>
                  <a:srgbClr val="FFFF00"/>
                </a:solidFill>
                <a:latin typeface="Courier"/>
                <a:ea typeface="Courier"/>
                <a:cs typeface="Courier"/>
                <a:sym typeface="Courier New"/>
              </a:rPr>
              <a:t> 100</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a:solidFill>
                  <a:srgbClr val="FF7F00"/>
                </a:solidFill>
                <a:latin typeface="Courier"/>
                <a:ea typeface="Courier"/>
                <a:cs typeface="Courier"/>
                <a:sym typeface="Courier New"/>
              </a:rPr>
              <a:t>chuck</a:t>
            </a:r>
            <a:r>
              <a:rPr lang="en-US" sz="2400" i="0" u="none" strike="noStrike" cap="none" dirty="0">
                <a:solidFill>
                  <a:srgbClr val="FFFF00"/>
                </a:solidFill>
                <a:latin typeface="Courier"/>
                <a:ea typeface="Courier"/>
                <a:cs typeface="Courier"/>
                <a:sym typeface="Courier New"/>
              </a:rPr>
              <a:t> 1</a:t>
            </a:r>
          </a:p>
          <a:p>
            <a:pPr marL="0" marR="0" lvl="0" indent="0" algn="l" rtl="0">
              <a:lnSpc>
                <a:spcPct val="100000"/>
              </a:lnSpc>
              <a:spcBef>
                <a:spcPts val="0"/>
              </a:spcBef>
              <a:spcAft>
                <a:spcPts val="0"/>
              </a:spcAft>
              <a:buClr>
                <a:srgbClr val="FF7F00"/>
              </a:buClr>
              <a:buSzPct val="25000"/>
              <a:buFont typeface="Cabin"/>
              <a:buNone/>
            </a:pPr>
            <a:r>
              <a:rPr lang="en-US" sz="2400" i="0" u="none" strike="noStrike" cap="none" dirty="0" err="1">
                <a:solidFill>
                  <a:srgbClr val="FF7F00"/>
                </a:solidFill>
                <a:latin typeface="Courier"/>
                <a:ea typeface="Courier"/>
                <a:cs typeface="Courier"/>
                <a:sym typeface="Courier New"/>
              </a:rPr>
              <a:t>fred</a:t>
            </a:r>
            <a:r>
              <a:rPr lang="en-US" sz="2400" i="0" u="none" strike="noStrike" cap="none" dirty="0">
                <a:solidFill>
                  <a:srgbClr val="FFFF00"/>
                </a:solidFill>
                <a:latin typeface="Courier"/>
                <a:ea typeface="Courier"/>
                <a:cs typeface="Courier"/>
                <a:sym typeface="Courier New"/>
              </a:rPr>
              <a:t> 42</a:t>
            </a:r>
          </a:p>
          <a:p>
            <a:pPr marL="0" marR="0" lvl="0" indent="0" algn="l" rtl="0">
              <a:lnSpc>
                <a:spcPct val="100000"/>
              </a:lnSpc>
              <a:spcBef>
                <a:spcPts val="0"/>
              </a:spcBef>
              <a:spcAft>
                <a:spcPts val="0"/>
              </a:spcAft>
              <a:buClr>
                <a:schemeClr val="lt1"/>
              </a:buClr>
              <a:buSzPct val="25000"/>
              <a:buFont typeface="Cabin"/>
              <a:buNone/>
            </a:pPr>
            <a:r>
              <a:rPr lang="en-US" sz="2400" b="1" i="0" u="none" strike="noStrike" cap="none" dirty="0">
                <a:solidFill>
                  <a:schemeClr val="lt1"/>
                </a:solidFill>
                <a:latin typeface="Courier"/>
                <a:ea typeface="Courier"/>
                <a:cs typeface="Courier"/>
                <a:sym typeface="Courier New"/>
              </a:rPr>
              <a:t> </a:t>
            </a:r>
          </a:p>
          <a:p>
            <a:pPr marL="0" marR="0" lvl="0" indent="0" algn="ctr" rtl="0">
              <a:lnSpc>
                <a:spcPct val="100000"/>
              </a:lnSpc>
              <a:spcBef>
                <a:spcPts val="0"/>
              </a:spcBef>
              <a:spcAft>
                <a:spcPts val="0"/>
              </a:spcAft>
              <a:buNone/>
            </a:pPr>
            <a:endParaRPr sz="2400" b="1" dirty="0">
              <a:latin typeface="Courier"/>
              <a:ea typeface="Courier"/>
              <a:cs typeface="Courier"/>
              <a:sym typeface="Courier New"/>
            </a:endParaRPr>
          </a:p>
        </p:txBody>
      </p:sp>
      <p:sp>
        <p:nvSpPr>
          <p:cNvPr id="475" name="Shape 475"/>
          <p:cNvSpPr txBox="1"/>
          <p:nvPr/>
        </p:nvSpPr>
        <p:spPr>
          <a:xfrm>
            <a:off x="12484101" y="6072180"/>
            <a:ext cx="14954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[chuck]</a:t>
            </a:r>
          </a:p>
        </p:txBody>
      </p:sp>
      <p:sp>
        <p:nvSpPr>
          <p:cNvPr id="476" name="Shape 476"/>
          <p:cNvSpPr txBox="1"/>
          <p:nvPr/>
        </p:nvSpPr>
        <p:spPr>
          <a:xfrm>
            <a:off x="14274801" y="6059480"/>
            <a:ext cx="3682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a:t>
            </a:r>
          </a:p>
        </p:txBody>
      </p:sp>
      <p:sp>
        <p:nvSpPr>
          <p:cNvPr id="477" name="Shape 477"/>
          <p:cNvSpPr txBox="1"/>
          <p:nvPr/>
        </p:nvSpPr>
        <p:spPr>
          <a:xfrm>
            <a:off x="12771437" y="6897680"/>
            <a:ext cx="11574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[fred]</a:t>
            </a:r>
          </a:p>
        </p:txBody>
      </p:sp>
      <p:sp>
        <p:nvSpPr>
          <p:cNvPr id="478" name="Shape 478"/>
          <p:cNvSpPr txBox="1"/>
          <p:nvPr/>
        </p:nvSpPr>
        <p:spPr>
          <a:xfrm>
            <a:off x="14224001" y="6884980"/>
            <a:ext cx="5969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42</a:t>
            </a:r>
          </a:p>
        </p:txBody>
      </p:sp>
      <p:sp>
        <p:nvSpPr>
          <p:cNvPr id="479" name="Shape 479"/>
          <p:cNvSpPr txBox="1"/>
          <p:nvPr/>
        </p:nvSpPr>
        <p:spPr>
          <a:xfrm>
            <a:off x="13095403" y="4510080"/>
            <a:ext cx="866887"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aaa</a:t>
            </a:r>
            <a:endParaRPr lang="en-US" sz="3600" u="none" strike="noStrike" cap="none" dirty="0">
              <a:solidFill>
                <a:srgbClr val="FF7F00"/>
              </a:solidFill>
              <a:latin typeface="Arial" charset="0"/>
              <a:ea typeface="Arial" charset="0"/>
              <a:cs typeface="Arial" charset="0"/>
              <a:sym typeface="Cabin"/>
            </a:endParaRPr>
          </a:p>
        </p:txBody>
      </p:sp>
      <p:sp>
        <p:nvSpPr>
          <p:cNvPr id="480" name="Shape 480"/>
          <p:cNvSpPr txBox="1"/>
          <p:nvPr/>
        </p:nvSpPr>
        <p:spPr>
          <a:xfrm>
            <a:off x="14208126" y="4510080"/>
            <a:ext cx="800099"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600" u="none" strike="noStrike" cap="none">
                <a:solidFill>
                  <a:srgbClr val="FFFF00"/>
                </a:solidFill>
                <a:latin typeface="Arial" charset="0"/>
                <a:ea typeface="Arial" charset="0"/>
                <a:cs typeface="Arial" charset="0"/>
                <a:sym typeface="Cabin"/>
              </a:rPr>
              <a:t>bbb</a:t>
            </a:r>
          </a:p>
        </p:txBody>
      </p:sp>
      <p:sp>
        <p:nvSpPr>
          <p:cNvPr id="481" name="Shape 481"/>
          <p:cNvSpPr txBox="1"/>
          <p:nvPr/>
        </p:nvSpPr>
        <p:spPr>
          <a:xfrm>
            <a:off x="13023851" y="5259380"/>
            <a:ext cx="9429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600" u="none" strike="noStrike" cap="none">
                <a:solidFill>
                  <a:srgbClr val="FF7F00"/>
                </a:solidFill>
                <a:latin typeface="Arial" charset="0"/>
                <a:ea typeface="Arial" charset="0"/>
                <a:cs typeface="Arial" charset="0"/>
                <a:sym typeface="Cabin"/>
              </a:rPr>
              <a:t>[jan]</a:t>
            </a:r>
          </a:p>
        </p:txBody>
      </p:sp>
      <p:sp>
        <p:nvSpPr>
          <p:cNvPr id="482" name="Shape 482"/>
          <p:cNvSpPr txBox="1"/>
          <p:nvPr/>
        </p:nvSpPr>
        <p:spPr>
          <a:xfrm>
            <a:off x="14262101" y="5246680"/>
            <a:ext cx="8254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600" u="none" strike="noStrike" cap="none">
                <a:solidFill>
                  <a:schemeClr val="lt1"/>
                </a:solidFill>
                <a:latin typeface="Arial" charset="0"/>
                <a:ea typeface="Arial" charset="0"/>
                <a:cs typeface="Arial" charset="0"/>
                <a:sym typeface="Cabin"/>
              </a:rPr>
              <a:t>100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txBox="1"/>
          <p:nvPr/>
        </p:nvSpPr>
        <p:spPr>
          <a:xfrm>
            <a:off x="693525" y="857250"/>
            <a:ext cx="9221999" cy="735806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name = input('Enter file:')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00"/>
                </a:solidFill>
                <a:latin typeface="Courier"/>
                <a:ea typeface="Courier"/>
                <a:cs typeface="Courier"/>
                <a:sym typeface="Courier New"/>
              </a:rPr>
              <a:t>handle = open(name)</a:t>
            </a:r>
          </a:p>
          <a:p>
            <a:pPr marL="0" marR="0" lvl="0" indent="0" algn="ctr" rtl="0">
              <a:lnSpc>
                <a:spcPct val="100000"/>
              </a:lnSpc>
              <a:spcBef>
                <a:spcPts val="0"/>
              </a:spcBef>
              <a:spcAft>
                <a:spcPts val="0"/>
              </a:spcAft>
              <a:buNone/>
            </a:pPr>
            <a:endParaRPr sz="26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counts = </a:t>
            </a:r>
            <a:r>
              <a:rPr lang="en-US" sz="2600" i="0" u="none" strike="noStrike" cap="none" dirty="0" err="1">
                <a:solidFill>
                  <a:srgbClr val="FF00FF"/>
                </a:solidFill>
                <a:latin typeface="Courier"/>
                <a:ea typeface="Courier"/>
                <a:cs typeface="Courier"/>
                <a:sym typeface="Courier New"/>
              </a:rPr>
              <a:t>dict</a:t>
            </a:r>
            <a:r>
              <a:rPr lang="en-US" sz="2600" i="0" u="none" strike="noStrike" cap="none" dirty="0">
                <a:solidFill>
                  <a:srgbClr val="FF00FF"/>
                </a:solidFill>
                <a:latin typeface="Courier"/>
                <a:ea typeface="Courier"/>
                <a:cs typeface="Courier"/>
                <a:sym typeface="Courier New"/>
              </a:rPr>
              <a:t>()</a:t>
            </a:r>
          </a:p>
          <a:p>
            <a:pPr lvl="0">
              <a:buClr>
                <a:srgbClr val="00FF00"/>
              </a:buClr>
              <a:buSzPct val="25000"/>
            </a:pPr>
            <a:r>
              <a:rPr lang="en-US" sz="2600" dirty="0">
                <a:solidFill>
                  <a:srgbClr val="FF00FF"/>
                </a:solidFill>
                <a:latin typeface="Courier"/>
                <a:ea typeface="Courier"/>
                <a:cs typeface="Courier"/>
                <a:sym typeface="Courier New"/>
              </a:rPr>
              <a:t>for line in handle:</a:t>
            </a:r>
          </a:p>
          <a:p>
            <a:pPr lvl="0">
              <a:buClr>
                <a:srgbClr val="00FF00"/>
              </a:buClr>
              <a:buSzPct val="25000"/>
            </a:pPr>
            <a:r>
              <a:rPr lang="en-US" sz="2600" dirty="0">
                <a:solidFill>
                  <a:srgbClr val="FF00FF"/>
                </a:solidFill>
                <a:latin typeface="Courier"/>
                <a:ea typeface="Courier"/>
                <a:cs typeface="Courier"/>
                <a:sym typeface="Courier New"/>
              </a:rPr>
              <a:t>    words = </a:t>
            </a:r>
            <a:r>
              <a:rPr lang="en-US" sz="2600" dirty="0" err="1">
                <a:solidFill>
                  <a:srgbClr val="FF00FF"/>
                </a:solidFill>
                <a:latin typeface="Courier"/>
                <a:ea typeface="Courier"/>
                <a:cs typeface="Courier"/>
                <a:sym typeface="Courier New"/>
              </a:rPr>
              <a:t>line.split</a:t>
            </a:r>
            <a:r>
              <a:rPr lang="en-US" sz="2600"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    for word in words:</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00FF"/>
                </a:solidFill>
                <a:latin typeface="Courier"/>
                <a:ea typeface="Courier"/>
                <a:cs typeface="Courier"/>
                <a:sym typeface="Courier New"/>
              </a:rPr>
              <a:t>        counts[word] = </a:t>
            </a:r>
            <a:r>
              <a:rPr lang="en-US" sz="2600" i="0" u="none" strike="noStrike" cap="none" dirty="0" err="1">
                <a:solidFill>
                  <a:srgbClr val="FF00FF"/>
                </a:solidFill>
                <a:latin typeface="Courier"/>
                <a:ea typeface="Courier"/>
                <a:cs typeface="Courier"/>
                <a:sym typeface="Courier New"/>
              </a:rPr>
              <a:t>counts.get</a:t>
            </a:r>
            <a:r>
              <a:rPr lang="en-US" sz="2600" i="0" u="none" strike="noStrike" cap="none" dirty="0">
                <a:solidFill>
                  <a:srgbClr val="FF00FF"/>
                </a:solidFill>
                <a:latin typeface="Courier"/>
                <a:ea typeface="Courier"/>
                <a:cs typeface="Courier"/>
                <a:sym typeface="Courier New"/>
              </a:rPr>
              <a:t>(word,0) + 1</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None</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for </a:t>
            </a:r>
            <a:r>
              <a:rPr lang="en-US" sz="2600" i="0" u="none" strike="noStrike" cap="none" dirty="0" err="1">
                <a:solidFill>
                  <a:srgbClr val="00FFFF"/>
                </a:solidFill>
                <a:latin typeface="Courier"/>
                <a:ea typeface="Courier"/>
                <a:cs typeface="Courier"/>
                <a:sym typeface="Courier New"/>
              </a:rPr>
              <a:t>word,count</a:t>
            </a:r>
            <a:r>
              <a:rPr lang="en-US" sz="2600" i="0" u="none" strike="noStrike" cap="none" dirty="0">
                <a:solidFill>
                  <a:srgbClr val="00FFFF"/>
                </a:solidFill>
                <a:latin typeface="Courier"/>
                <a:ea typeface="Courier"/>
                <a:cs typeface="Courier"/>
                <a:sym typeface="Courier New"/>
              </a:rPr>
              <a:t> in </a:t>
            </a:r>
            <a:r>
              <a:rPr lang="en-US" sz="2600" i="0" u="none" strike="noStrike" cap="none" dirty="0" err="1">
                <a:solidFill>
                  <a:srgbClr val="00FFFF"/>
                </a:solidFill>
                <a:latin typeface="Courier"/>
                <a:ea typeface="Courier"/>
                <a:cs typeface="Courier"/>
                <a:sym typeface="Courier New"/>
              </a:rPr>
              <a:t>counts.items</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if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is None or count &gt;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bigword</a:t>
            </a:r>
            <a:r>
              <a:rPr lang="en-US" sz="2600" i="0" u="none" strike="noStrike" cap="none" dirty="0">
                <a:solidFill>
                  <a:srgbClr val="00FFFF"/>
                </a:solidFill>
                <a:latin typeface="Courier"/>
                <a:ea typeface="Courier"/>
                <a:cs typeface="Courier"/>
                <a:sym typeface="Courier New"/>
              </a:rPr>
              <a:t> = word</a:t>
            </a: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00FFFF"/>
                </a:solidFill>
                <a:latin typeface="Courier"/>
                <a:ea typeface="Courier"/>
                <a:cs typeface="Courier"/>
                <a:sym typeface="Courier New"/>
              </a:rPr>
              <a:t>        </a:t>
            </a:r>
            <a:r>
              <a:rPr lang="en-US" sz="2600" i="0" u="none" strike="noStrike" cap="none" dirty="0" err="1">
                <a:solidFill>
                  <a:srgbClr val="00FFFF"/>
                </a:solidFill>
                <a:latin typeface="Courier"/>
                <a:ea typeface="Courier"/>
                <a:cs typeface="Courier"/>
                <a:sym typeface="Courier New"/>
              </a:rPr>
              <a:t>bigcount</a:t>
            </a:r>
            <a:r>
              <a:rPr lang="en-US" sz="2600" i="0" u="none" strike="noStrike" cap="none" dirty="0">
                <a:solidFill>
                  <a:srgbClr val="00FFFF"/>
                </a:solidFill>
                <a:latin typeface="Courier"/>
                <a:ea typeface="Courier"/>
                <a:cs typeface="Courier"/>
                <a:sym typeface="Courier New"/>
              </a:rPr>
              <a:t> = count</a:t>
            </a:r>
          </a:p>
          <a:p>
            <a:pPr marL="0" marR="0" lvl="0" indent="0" algn="l" rtl="0">
              <a:lnSpc>
                <a:spcPct val="100000"/>
              </a:lnSpc>
              <a:spcBef>
                <a:spcPts val="0"/>
              </a:spcBef>
              <a:spcAft>
                <a:spcPts val="0"/>
              </a:spcAft>
              <a:buClr>
                <a:srgbClr val="00FF00"/>
              </a:buClr>
              <a:buFont typeface="Cabin"/>
              <a:buNone/>
            </a:pPr>
            <a:endParaRPr sz="2600"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600" i="0" u="none" strike="noStrike" cap="none" dirty="0">
                <a:solidFill>
                  <a:srgbClr val="FF7F00"/>
                </a:solidFill>
                <a:latin typeface="Courier"/>
                <a:ea typeface="Courier"/>
                <a:cs typeface="Courier"/>
                <a:sym typeface="Courier New"/>
              </a:rPr>
              <a:t>print(</a:t>
            </a:r>
            <a:r>
              <a:rPr lang="en-US" sz="2600" i="0" u="none" strike="noStrike" cap="none" dirty="0" err="1">
                <a:solidFill>
                  <a:srgbClr val="FF7F00"/>
                </a:solidFill>
                <a:latin typeface="Courier"/>
                <a:ea typeface="Courier"/>
                <a:cs typeface="Courier"/>
                <a:sym typeface="Courier New"/>
              </a:rPr>
              <a:t>bigword</a:t>
            </a:r>
            <a:r>
              <a:rPr lang="en-US" sz="2600" i="0" u="none" strike="noStrike" cap="none" dirty="0">
                <a:solidFill>
                  <a:srgbClr val="FF7F00"/>
                </a:solidFill>
                <a:latin typeface="Courier"/>
                <a:ea typeface="Courier"/>
                <a:cs typeface="Courier"/>
                <a:sym typeface="Courier New"/>
              </a:rPr>
              <a:t>, </a:t>
            </a:r>
            <a:r>
              <a:rPr lang="en-US" sz="2600" i="0" u="none" strike="noStrike" cap="none" dirty="0" err="1">
                <a:solidFill>
                  <a:srgbClr val="FF7F00"/>
                </a:solidFill>
                <a:latin typeface="Courier"/>
                <a:ea typeface="Courier"/>
                <a:cs typeface="Courier"/>
                <a:sym typeface="Courier New"/>
              </a:rPr>
              <a:t>bigcount</a:t>
            </a:r>
            <a:r>
              <a:rPr lang="en-US" sz="2600" i="0" u="none" strike="noStrike" cap="none" dirty="0">
                <a:solidFill>
                  <a:srgbClr val="FF7F00"/>
                </a:solidFill>
                <a:latin typeface="Courier"/>
                <a:ea typeface="Courier"/>
                <a:cs typeface="Courier"/>
                <a:sym typeface="Courier New"/>
              </a:rPr>
              <a:t>)</a:t>
            </a:r>
          </a:p>
        </p:txBody>
      </p:sp>
      <p:sp>
        <p:nvSpPr>
          <p:cNvPr id="488" name="Shape 488"/>
          <p:cNvSpPr txBox="1"/>
          <p:nvPr/>
        </p:nvSpPr>
        <p:spPr>
          <a:xfrm>
            <a:off x="10626725" y="4787900"/>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a:solidFill>
                  <a:srgbClr val="FFFF00"/>
                </a:solidFill>
                <a:latin typeface="Arial" charset="0"/>
                <a:ea typeface="Arial" charset="0"/>
                <a:cs typeface="Arial" charset="0"/>
                <a:sym typeface="Cabin"/>
              </a:rPr>
              <a:t>words.py</a:t>
            </a:r>
            <a:r>
              <a:rPr lang="en-US" sz="3600" u="none" strike="noStrike" cap="none" dirty="0">
                <a:solidFill>
                  <a:srgbClr val="FF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dirty="0" err="1">
                <a:solidFill>
                  <a:schemeClr val="lt1"/>
                </a:solidFill>
                <a:latin typeface="Arial" charset="0"/>
                <a:ea typeface="Arial" charset="0"/>
                <a:cs typeface="Arial" charset="0"/>
                <a:sym typeface="Cabin"/>
              </a:rPr>
              <a:t>clown</a:t>
            </a:r>
            <a:r>
              <a:rPr lang="en-US" sz="3600" u="none" strike="noStrike" cap="none" dirty="0" err="1">
                <a:solidFill>
                  <a:schemeClr val="lt1"/>
                </a:solidFill>
                <a:latin typeface="Arial" charset="0"/>
                <a:ea typeface="Arial" charset="0"/>
                <a:cs typeface="Arial" charset="0"/>
                <a:sym typeface="Cabin"/>
              </a:rPr>
              <a:t>.txt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a:t>
            </a:r>
            <a:r>
              <a:rPr lang="en-US" sz="3600" dirty="0">
                <a:solidFill>
                  <a:srgbClr val="FFFF00"/>
                </a:solidFill>
                <a:latin typeface="Arial" charset="0"/>
                <a:ea typeface="Arial" charset="0"/>
                <a:cs typeface="Arial" charset="0"/>
                <a:sym typeface="Cabin"/>
              </a:rPr>
              <a:t>he 7</a:t>
            </a:r>
          </a:p>
        </p:txBody>
      </p:sp>
      <p:sp>
        <p:nvSpPr>
          <p:cNvPr id="489" name="Shape 489"/>
          <p:cNvSpPr txBox="1"/>
          <p:nvPr/>
        </p:nvSpPr>
        <p:spPr>
          <a:xfrm>
            <a:off x="10626725" y="1705475"/>
            <a:ext cx="4445099" cy="1689000"/>
          </a:xfrm>
          <a:prstGeom prst="rect">
            <a:avLst/>
          </a:prstGeom>
          <a:noFill/>
          <a:ln w="127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python </a:t>
            </a:r>
            <a:r>
              <a:rPr lang="en-US" sz="3600" u="none" strike="noStrike" cap="none" dirty="0" err="1">
                <a:solidFill>
                  <a:srgbClr val="FFFF00"/>
                </a:solidFill>
                <a:latin typeface="Arial" charset="0"/>
                <a:ea typeface="Arial" charset="0"/>
                <a:cs typeface="Arial" charset="0"/>
                <a:sym typeface="Cabin"/>
              </a:rPr>
              <a:t>words.py</a:t>
            </a:r>
            <a:r>
              <a:rPr lang="en-US" sz="3600" u="none" strike="noStrike" cap="none" dirty="0">
                <a:solidFill>
                  <a:srgbClr val="FFFF00"/>
                </a:solidFill>
                <a:latin typeface="Arial" charset="0"/>
                <a:ea typeface="Arial" charset="0"/>
                <a:cs typeface="Arial" charset="0"/>
                <a:sym typeface="Cabin"/>
              </a:rPr>
              <a:t> </a:t>
            </a: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Enter file: </a:t>
            </a:r>
            <a:r>
              <a:rPr lang="en-US" sz="3600" u="none" strike="noStrike" cap="none" dirty="0" err="1">
                <a:solidFill>
                  <a:schemeClr val="lt1"/>
                </a:solidFill>
                <a:latin typeface="Arial" charset="0"/>
                <a:ea typeface="Arial" charset="0"/>
                <a:cs typeface="Arial" charset="0"/>
                <a:sym typeface="Cabin"/>
              </a:rPr>
              <a:t>words.txt</a:t>
            </a:r>
            <a:endParaRPr lang="en-US" sz="3600" u="none" strike="noStrike" cap="none" dirty="0">
              <a:solidFill>
                <a:schemeClr val="lt1"/>
              </a:solidFill>
              <a:latin typeface="Arial" charset="0"/>
              <a:ea typeface="Arial" charset="0"/>
              <a:cs typeface="Arial" charset="0"/>
              <a:sym typeface="Cabin"/>
            </a:endParaRPr>
          </a:p>
          <a:p>
            <a:pPr marL="0" marR="0" lvl="0" indent="0" algn="l" rtl="0">
              <a:lnSpc>
                <a:spcPct val="100000"/>
              </a:lnSpc>
              <a:spcBef>
                <a:spcPts val="0"/>
              </a:spcBef>
              <a:spcAft>
                <a:spcPts val="0"/>
              </a:spcAft>
              <a:buClr>
                <a:srgbClr val="FFFF00"/>
              </a:buClr>
              <a:buSzPct val="25000"/>
              <a:buFont typeface="Cabin"/>
              <a:buNone/>
            </a:pPr>
            <a:r>
              <a:rPr lang="en-US" sz="3600" dirty="0">
                <a:solidFill>
                  <a:srgbClr val="FFFF00"/>
                </a:solidFill>
                <a:latin typeface="Arial" charset="0"/>
                <a:ea typeface="Arial" charset="0"/>
                <a:cs typeface="Arial" charset="0"/>
                <a:sym typeface="Cabin"/>
              </a:rPr>
              <a:t> </a:t>
            </a:r>
            <a:r>
              <a:rPr lang="en-US" sz="3600" u="none" strike="noStrike" cap="none" dirty="0">
                <a:solidFill>
                  <a:srgbClr val="FFFF00"/>
                </a:solidFill>
                <a:latin typeface="Arial" charset="0"/>
                <a:ea typeface="Arial" charset="0"/>
                <a:cs typeface="Arial" charset="0"/>
                <a:sym typeface="Cabin"/>
              </a:rPr>
              <a:t>to 16</a:t>
            </a:r>
          </a:p>
        </p:txBody>
      </p:sp>
      <p:sp>
        <p:nvSpPr>
          <p:cNvPr id="2" name="TextBox 1"/>
          <p:cNvSpPr txBox="1"/>
          <p:nvPr/>
        </p:nvSpPr>
        <p:spPr>
          <a:xfrm>
            <a:off x="10626725" y="7630538"/>
            <a:ext cx="4421403" cy="584775"/>
          </a:xfrm>
          <a:prstGeom prst="rect">
            <a:avLst/>
          </a:prstGeom>
          <a:noFill/>
        </p:spPr>
        <p:txBody>
          <a:bodyPr wrap="none" rtlCol="0">
            <a:spAutoFit/>
          </a:bodyPr>
          <a:lstStyle/>
          <a:p>
            <a:r>
              <a:rPr lang="en-US" sz="3200" dirty="0">
                <a:solidFill>
                  <a:schemeClr val="bg1"/>
                </a:solidFill>
              </a:rPr>
              <a:t>Using two nested loops</a:t>
            </a:r>
          </a:p>
        </p:txBody>
      </p:sp>
    </p:spTree>
    <p:extLst>
      <p:ext uri="{BB962C8B-B14F-4D97-AF65-F5344CB8AC3E}">
        <p14:creationId xmlns:p14="http://schemas.microsoft.com/office/powerpoint/2010/main" val="1572319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Shape 494"/>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7600" u="none" strike="noStrike" cap="none">
                <a:solidFill>
                  <a:srgbClr val="FFD966"/>
                </a:solidFill>
                <a:latin typeface="Arial" charset="0"/>
                <a:ea typeface="Arial" charset="0"/>
                <a:cs typeface="Arial" charset="0"/>
                <a:sym typeface="Cabin"/>
              </a:rPr>
              <a:t>Summary</a:t>
            </a:r>
          </a:p>
        </p:txBody>
      </p:sp>
      <p:pic>
        <p:nvPicPr>
          <p:cNvPr id="495" name="Shape 495"/>
          <p:cNvPicPr preferRelativeResize="0"/>
          <p:nvPr/>
        </p:nvPicPr>
        <p:blipFill rotWithShape="1">
          <a:blip r:embed="rId3">
            <a:alphaModFix/>
          </a:blip>
          <a:srcRect/>
          <a:stretch/>
        </p:blipFill>
        <p:spPr>
          <a:xfrm>
            <a:off x="1155700" y="2286000"/>
            <a:ext cx="13935074" cy="60229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7600" u="none" strike="noStrike" cap="none">
                <a:solidFill>
                  <a:srgbClr val="FFD966"/>
                </a:solidFill>
                <a:latin typeface="Arial" charset="0"/>
                <a:ea typeface="Arial" charset="0"/>
                <a:cs typeface="Arial" charset="0"/>
                <a:sym typeface="Cabin"/>
              </a:rPr>
              <a:t>What is Not a </a:t>
            </a:r>
            <a:r>
              <a:rPr lang="en-US" sz="7600" b="0" i="0" u="none" strike="noStrike" cap="none">
                <a:solidFill>
                  <a:srgbClr val="FFD966"/>
                </a:solidFill>
                <a:latin typeface="Arial"/>
                <a:ea typeface="Arial"/>
                <a:cs typeface="Arial"/>
                <a:sym typeface="Arial"/>
              </a:rPr>
              <a:t>“</a:t>
            </a:r>
            <a:r>
              <a:rPr lang="en-US" sz="7600" u="none" strike="noStrike" cap="none">
                <a:solidFill>
                  <a:srgbClr val="FFD966"/>
                </a:solidFill>
                <a:latin typeface="Arial" charset="0"/>
                <a:ea typeface="Arial" charset="0"/>
                <a:cs typeface="Arial" charset="0"/>
                <a:sym typeface="Cabin"/>
              </a:rPr>
              <a:t>Collection</a:t>
            </a:r>
            <a:r>
              <a:rPr lang="en-US" sz="7600" b="0" i="0" u="none" strike="noStrike" cap="none">
                <a:solidFill>
                  <a:srgbClr val="FFD966"/>
                </a:solidFill>
                <a:latin typeface="Arial"/>
                <a:ea typeface="Arial"/>
                <a:cs typeface="Arial"/>
                <a:sym typeface="Arial"/>
              </a:rPr>
              <a:t>”?</a:t>
            </a:r>
          </a:p>
        </p:txBody>
      </p:sp>
      <p:sp>
        <p:nvSpPr>
          <p:cNvPr id="220" name="Shape 220"/>
          <p:cNvSpPr txBox="1">
            <a:spLocks noGrp="1"/>
          </p:cNvSpPr>
          <p:nvPr>
            <p:ph idx="1"/>
          </p:nvPr>
        </p:nvSpPr>
        <p:spPr>
          <a:xfrm>
            <a:off x="1155700" y="2603501"/>
            <a:ext cx="13931900" cy="1839912"/>
          </a:xfrm>
          <a:prstGeom prst="rect">
            <a:avLst/>
          </a:prstGeom>
          <a:noFill/>
          <a:ln>
            <a:noFill/>
          </a:ln>
        </p:spPr>
        <p:txBody>
          <a:bodyPr lIns="38100" tIns="38100" rIns="38100" bIns="38100" anchor="ctr" anchorCtr="0">
            <a:noAutofit/>
          </a:bodyPr>
          <a:lstStyle/>
          <a:p>
            <a:pPr marL="0" marR="0" lvl="0" indent="0" algn="l" rtl="0">
              <a:lnSpc>
                <a:spcPct val="100000"/>
              </a:lnSpc>
              <a:spcBef>
                <a:spcPts val="0"/>
              </a:spcBef>
              <a:spcAft>
                <a:spcPts val="0"/>
              </a:spcAft>
              <a:buSzPct val="100000"/>
              <a:buNone/>
            </a:pPr>
            <a:r>
              <a:rPr lang="en-US" sz="3600" u="none" strike="noStrike" cap="none" dirty="0">
                <a:solidFill>
                  <a:schemeClr val="lt1"/>
                </a:solidFill>
                <a:latin typeface="Arial" charset="0"/>
                <a:ea typeface="Arial" charset="0"/>
                <a:cs typeface="Arial" charset="0"/>
                <a:sym typeface="Cabin"/>
              </a:rPr>
              <a:t>Most of our </a:t>
            </a:r>
            <a:r>
              <a:rPr lang="en-US" sz="3600" u="none" strike="noStrike" cap="none" dirty="0">
                <a:solidFill>
                  <a:srgbClr val="00FF00"/>
                </a:solidFill>
                <a:latin typeface="Arial" charset="0"/>
                <a:ea typeface="Arial" charset="0"/>
                <a:cs typeface="Arial" charset="0"/>
                <a:sym typeface="Cabin"/>
              </a:rPr>
              <a:t>variables</a:t>
            </a:r>
            <a:r>
              <a:rPr lang="en-US" sz="3600" u="none" strike="noStrike" cap="none" dirty="0">
                <a:solidFill>
                  <a:schemeClr val="lt1"/>
                </a:solidFill>
                <a:latin typeface="Arial" charset="0"/>
                <a:ea typeface="Arial" charset="0"/>
                <a:cs typeface="Arial" charset="0"/>
                <a:sym typeface="Cabin"/>
              </a:rPr>
              <a:t> have one value in them - when we put a new value in the </a:t>
            </a:r>
            <a:r>
              <a:rPr lang="en-US" sz="3600" u="none" strike="noStrike" cap="none" dirty="0">
                <a:solidFill>
                  <a:srgbClr val="00FF00"/>
                </a:solidFill>
                <a:latin typeface="Arial" charset="0"/>
                <a:ea typeface="Arial" charset="0"/>
                <a:cs typeface="Arial" charset="0"/>
                <a:sym typeface="Cabin"/>
              </a:rPr>
              <a:t>variable</a:t>
            </a:r>
            <a:r>
              <a:rPr lang="en-US" sz="3600" u="none" strike="noStrike" cap="none" dirty="0">
                <a:solidFill>
                  <a:schemeClr val="lt1"/>
                </a:solidFill>
                <a:latin typeface="Arial" charset="0"/>
                <a:ea typeface="Arial" charset="0"/>
                <a:cs typeface="Arial" charset="0"/>
                <a:sym typeface="Cabin"/>
              </a:rPr>
              <a:t> - the old value is overwritten</a:t>
            </a:r>
          </a:p>
        </p:txBody>
      </p:sp>
      <p:sp>
        <p:nvSpPr>
          <p:cNvPr id="221" name="Shape 221"/>
          <p:cNvSpPr txBox="1"/>
          <p:nvPr/>
        </p:nvSpPr>
        <p:spPr>
          <a:xfrm>
            <a:off x="2859087" y="4289542"/>
            <a:ext cx="12547499" cy="3194048"/>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python</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2</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chemeClr val="lt1"/>
                </a:solidFill>
                <a:latin typeface="Courier"/>
                <a:ea typeface="Courier"/>
                <a:cs typeface="Courier"/>
                <a:sym typeface="Courier New"/>
              </a:rPr>
              <a:t> = 4</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a:solidFill>
                  <a:srgbClr val="00FF00"/>
                </a:solidFill>
                <a:latin typeface="Courier"/>
                <a:ea typeface="Courier"/>
                <a:cs typeface="Courier"/>
                <a:sym typeface="Courier New"/>
              </a:rPr>
              <a:t>x</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3000" i="0" u="none" strike="noStrike" cap="none" dirty="0">
                <a:solidFill>
                  <a:schemeClr val="lt1"/>
                </a:solidFill>
                <a:latin typeface="Courier"/>
                <a:ea typeface="Courier"/>
                <a:cs typeface="Courier"/>
                <a:sym typeface="Courier New"/>
              </a:rPr>
              <a:t>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Shape 226"/>
          <p:cNvSpPr txBox="1">
            <a:spLocks noGrp="1"/>
          </p:cNvSpPr>
          <p:nvPr>
            <p:ph type="title"/>
          </p:nvPr>
        </p:nvSpPr>
        <p:spPr>
          <a:xfrm>
            <a:off x="2006510" y="789709"/>
            <a:ext cx="13081089"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7600" u="none" strike="noStrike" cap="none">
                <a:solidFill>
                  <a:srgbClr val="FFD966"/>
                </a:solidFill>
                <a:latin typeface="Arial" charset="0"/>
                <a:ea typeface="Arial" charset="0"/>
                <a:cs typeface="Arial" charset="0"/>
                <a:sym typeface="Cabin"/>
              </a:rPr>
              <a:t>A Story of Two Collections..</a:t>
            </a:r>
          </a:p>
        </p:txBody>
      </p:sp>
      <p:sp>
        <p:nvSpPr>
          <p:cNvPr id="227" name="Shape 227"/>
          <p:cNvSpPr txBox="1">
            <a:spLocks noGrp="1"/>
          </p:cNvSpPr>
          <p:nvPr>
            <p:ph idx="1"/>
          </p:nvPr>
        </p:nvSpPr>
        <p:spPr>
          <a:xfrm>
            <a:off x="608202" y="2603500"/>
            <a:ext cx="14479398" cy="5702299"/>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rgbClr val="00FF00"/>
              </a:buClr>
              <a:buSzPct val="100000"/>
              <a:buFont typeface="Cabin"/>
              <a:buChar char="•"/>
            </a:pPr>
            <a:r>
              <a:rPr lang="en-US" sz="3600" u="none" strike="noStrike" cap="none">
                <a:solidFill>
                  <a:srgbClr val="00FF00"/>
                </a:solidFill>
                <a:latin typeface="Arial" charset="0"/>
                <a:ea typeface="Arial" charset="0"/>
                <a:cs typeface="Arial" charset="0"/>
                <a:sym typeface="Cabin"/>
              </a:rPr>
              <a:t>List</a:t>
            </a:r>
          </a:p>
          <a:p>
            <a:pPr marL="670306" marR="0" lvl="1" indent="0" algn="l" rtl="0">
              <a:lnSpc>
                <a:spcPct val="100000"/>
              </a:lnSpc>
              <a:spcBef>
                <a:spcPts val="3500"/>
              </a:spcBef>
              <a:spcAft>
                <a:spcPts val="0"/>
              </a:spcAft>
              <a:buClr>
                <a:schemeClr val="lt1"/>
              </a:buClr>
              <a:buSzPct val="100000"/>
              <a:buNone/>
            </a:pPr>
            <a:r>
              <a:rPr lang="en-US" sz="3600" u="none" strike="noStrike" cap="none">
                <a:solidFill>
                  <a:schemeClr val="lt1"/>
                </a:solidFill>
                <a:latin typeface="Arial" charset="0"/>
                <a:ea typeface="Arial" charset="0"/>
                <a:cs typeface="Arial" charset="0"/>
                <a:sym typeface="Cabin"/>
              </a:rPr>
              <a:t> - A linear collection of values that stay in order</a:t>
            </a:r>
          </a:p>
          <a:p>
            <a:pPr marL="568706" marR="0" lvl="0" indent="-390906" algn="l" rtl="0">
              <a:spcBef>
                <a:spcPts val="3500"/>
              </a:spcBef>
              <a:spcAft>
                <a:spcPts val="0"/>
              </a:spcAft>
              <a:buClr>
                <a:schemeClr val="lt1"/>
              </a:buClr>
              <a:buSzPct val="171000"/>
              <a:buFont typeface="Cabin"/>
              <a:buNone/>
            </a:pPr>
            <a:endParaRPr sz="3600" u="none" strike="noStrike" cap="none">
              <a:solidFill>
                <a:schemeClr val="lt1"/>
              </a:solidFill>
              <a:latin typeface="Arial" charset="0"/>
              <a:ea typeface="Arial" charset="0"/>
              <a:cs typeface="Arial" charset="0"/>
              <a:sym typeface="Cabin"/>
            </a:endParaRPr>
          </a:p>
          <a:p>
            <a:pPr marL="749300" marR="0" lvl="0" indent="-371094" algn="l" rtl="0">
              <a:lnSpc>
                <a:spcPct val="100000"/>
              </a:lnSpc>
              <a:spcBef>
                <a:spcPts val="3500"/>
              </a:spcBef>
              <a:spcAft>
                <a:spcPts val="0"/>
              </a:spcAft>
              <a:buClr>
                <a:srgbClr val="FF00FF"/>
              </a:buClr>
              <a:buSzPct val="100000"/>
              <a:buFont typeface="Cabin"/>
              <a:buChar char="•"/>
            </a:pPr>
            <a:r>
              <a:rPr lang="en-US" sz="3600" u="none" strike="noStrike" cap="none">
                <a:solidFill>
                  <a:srgbClr val="FF00FF"/>
                </a:solidFill>
                <a:latin typeface="Arial" charset="0"/>
                <a:ea typeface="Arial" charset="0"/>
                <a:cs typeface="Arial" charset="0"/>
                <a:sym typeface="Cabin"/>
              </a:rPr>
              <a:t>Dictionary</a:t>
            </a:r>
          </a:p>
          <a:p>
            <a:pPr marL="670306" marR="0" lvl="1" indent="0" algn="l" rtl="0">
              <a:lnSpc>
                <a:spcPct val="100000"/>
              </a:lnSpc>
              <a:spcBef>
                <a:spcPts val="3500"/>
              </a:spcBef>
              <a:spcAft>
                <a:spcPts val="0"/>
              </a:spcAft>
              <a:buClr>
                <a:schemeClr val="lt1"/>
              </a:buClr>
              <a:buSzPct val="100000"/>
              <a:buNone/>
            </a:pPr>
            <a:r>
              <a:rPr lang="en-US" sz="3600" u="none" strike="noStrike" cap="none">
                <a:solidFill>
                  <a:schemeClr val="lt1"/>
                </a:solidFill>
                <a:latin typeface="Arial" charset="0"/>
                <a:ea typeface="Arial" charset="0"/>
                <a:cs typeface="Arial" charset="0"/>
                <a:sym typeface="Cabin"/>
              </a:rPr>
              <a:t> - A </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bag</a:t>
            </a:r>
            <a:r>
              <a:rPr lang="en-US" sz="3600" b="0" i="0" u="none" strike="noStrike" cap="none">
                <a:solidFill>
                  <a:schemeClr val="lt1"/>
                </a:solidFill>
                <a:latin typeface="Arial"/>
                <a:ea typeface="Arial"/>
                <a:cs typeface="Arial"/>
                <a:sym typeface="Arial"/>
              </a:rPr>
              <a:t>”</a:t>
            </a:r>
            <a:r>
              <a:rPr lang="en-US" sz="3600" u="none" strike="noStrike" cap="none">
                <a:solidFill>
                  <a:schemeClr val="lt1"/>
                </a:solidFill>
                <a:latin typeface="Arial" charset="0"/>
                <a:ea typeface="Arial" charset="0"/>
                <a:cs typeface="Arial" charset="0"/>
                <a:sym typeface="Cabin"/>
              </a:rPr>
              <a:t> of values, each with its own label</a:t>
            </a:r>
          </a:p>
        </p:txBody>
      </p:sp>
      <p:pic>
        <p:nvPicPr>
          <p:cNvPr id="228" name="Shape 228"/>
          <p:cNvPicPr preferRelativeResize="0"/>
          <p:nvPr/>
        </p:nvPicPr>
        <p:blipFill rotWithShape="1">
          <a:blip r:embed="rId3">
            <a:alphaModFix/>
          </a:blip>
          <a:srcRect/>
          <a:stretch/>
        </p:blipFill>
        <p:spPr>
          <a:xfrm>
            <a:off x="13081000" y="2400300"/>
            <a:ext cx="2400300" cy="2451100"/>
          </a:xfrm>
          <a:prstGeom prst="rect">
            <a:avLst/>
          </a:prstGeom>
          <a:noFill/>
          <a:ln>
            <a:noFill/>
          </a:ln>
        </p:spPr>
      </p:pic>
      <p:pic>
        <p:nvPicPr>
          <p:cNvPr id="229" name="Shape 229"/>
          <p:cNvPicPr preferRelativeResize="0"/>
          <p:nvPr/>
        </p:nvPicPr>
        <p:blipFill rotWithShape="1">
          <a:blip r:embed="rId4">
            <a:alphaModFix/>
          </a:blip>
          <a:srcRect/>
          <a:stretch/>
        </p:blipFill>
        <p:spPr>
          <a:xfrm>
            <a:off x="11603036" y="2438400"/>
            <a:ext cx="815975" cy="2374899"/>
          </a:xfrm>
          <a:prstGeom prst="rect">
            <a:avLst/>
          </a:prstGeom>
          <a:noFill/>
          <a:ln>
            <a:noFill/>
          </a:ln>
        </p:spPr>
      </p:pic>
      <p:pic>
        <p:nvPicPr>
          <p:cNvPr id="230" name="Shape 230"/>
          <p:cNvPicPr preferRelativeResize="0"/>
          <p:nvPr/>
        </p:nvPicPr>
        <p:blipFill rotWithShape="1">
          <a:blip r:embed="rId5">
            <a:alphaModFix/>
          </a:blip>
          <a:srcRect/>
          <a:stretch/>
        </p:blipFill>
        <p:spPr>
          <a:xfrm>
            <a:off x="12901613" y="5321301"/>
            <a:ext cx="2668586" cy="2816924"/>
          </a:xfrm>
          <a:prstGeom prst="rect">
            <a:avLst/>
          </a:prstGeom>
          <a:noFill/>
          <a:ln>
            <a:noFill/>
          </a:ln>
        </p:spPr>
      </p:pic>
      <p:pic>
        <p:nvPicPr>
          <p:cNvPr id="231" name="Shape 231"/>
          <p:cNvPicPr preferRelativeResize="0"/>
          <p:nvPr/>
        </p:nvPicPr>
        <p:blipFill rotWithShape="1">
          <a:blip r:embed="rId6">
            <a:alphaModFix/>
          </a:blip>
          <a:srcRect/>
          <a:stretch/>
        </p:blipFill>
        <p:spPr>
          <a:xfrm>
            <a:off x="10529886" y="5562600"/>
            <a:ext cx="1889125" cy="1384299"/>
          </a:xfrm>
          <a:prstGeom prst="rect">
            <a:avLst/>
          </a:prstGeom>
          <a:noFill/>
          <a:ln>
            <a:noFill/>
          </a:ln>
        </p:spPr>
      </p:pic>
      <p:pic>
        <p:nvPicPr>
          <p:cNvPr id="232" name="Shape 232"/>
          <p:cNvPicPr preferRelativeResize="0"/>
          <p:nvPr/>
        </p:nvPicPr>
        <p:blipFill rotWithShape="1">
          <a:blip r:embed="rId7">
            <a:alphaModFix/>
          </a:blip>
          <a:srcRect/>
          <a:stretch/>
        </p:blipFill>
        <p:spPr>
          <a:xfrm>
            <a:off x="481012" y="673100"/>
            <a:ext cx="1525499" cy="1524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Shape 237"/>
          <p:cNvSpPr txBox="1">
            <a:spLocks noGrp="1"/>
          </p:cNvSpPr>
          <p:nvPr>
            <p:ph type="title"/>
          </p:nvPr>
        </p:nvSpPr>
        <p:spPr>
          <a:xfrm>
            <a:off x="1155700" y="789709"/>
            <a:ext cx="5916613"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7600" u="none" strike="noStrike" cap="none">
                <a:solidFill>
                  <a:srgbClr val="FFD966"/>
                </a:solidFill>
                <a:latin typeface="Arial" charset="0"/>
                <a:ea typeface="Arial" charset="0"/>
                <a:cs typeface="Arial" charset="0"/>
                <a:sym typeface="Cabin"/>
              </a:rPr>
              <a:t>Dictionaries</a:t>
            </a:r>
          </a:p>
        </p:txBody>
      </p:sp>
      <p:pic>
        <p:nvPicPr>
          <p:cNvPr id="239" name="Shape 239"/>
          <p:cNvPicPr preferRelativeResize="0"/>
          <p:nvPr/>
        </p:nvPicPr>
        <p:blipFill rotWithShape="1">
          <a:blip r:embed="rId3">
            <a:alphaModFix/>
          </a:blip>
          <a:srcRect/>
          <a:stretch/>
        </p:blipFill>
        <p:spPr>
          <a:xfrm>
            <a:off x="1848212" y="2803241"/>
            <a:ext cx="4533899" cy="3320999"/>
          </a:xfrm>
          <a:prstGeom prst="rect">
            <a:avLst/>
          </a:prstGeom>
          <a:noFill/>
          <a:ln>
            <a:noFill/>
          </a:ln>
        </p:spPr>
      </p:pic>
      <p:pic>
        <p:nvPicPr>
          <p:cNvPr id="238" name="Shape 238"/>
          <p:cNvPicPr preferRelativeResize="0"/>
          <p:nvPr/>
        </p:nvPicPr>
        <p:blipFill rotWithShape="1">
          <a:blip r:embed="rId4">
            <a:alphaModFix/>
          </a:blip>
          <a:srcRect/>
          <a:stretch/>
        </p:blipFill>
        <p:spPr>
          <a:xfrm>
            <a:off x="8990015" y="900108"/>
            <a:ext cx="6069011" cy="6376987"/>
          </a:xfrm>
          <a:prstGeom prst="rect">
            <a:avLst/>
          </a:prstGeom>
          <a:noFill/>
          <a:ln>
            <a:noFill/>
          </a:ln>
        </p:spPr>
      </p:pic>
      <p:sp>
        <p:nvSpPr>
          <p:cNvPr id="240" name="Shape 240"/>
          <p:cNvSpPr txBox="1"/>
          <p:nvPr/>
        </p:nvSpPr>
        <p:spPr>
          <a:xfrm>
            <a:off x="12151603" y="5868681"/>
            <a:ext cx="1483640"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money</a:t>
            </a:r>
          </a:p>
        </p:txBody>
      </p:sp>
      <p:sp>
        <p:nvSpPr>
          <p:cNvPr id="241" name="Shape 241"/>
          <p:cNvSpPr txBox="1"/>
          <p:nvPr/>
        </p:nvSpPr>
        <p:spPr>
          <a:xfrm>
            <a:off x="13710807" y="3406564"/>
            <a:ext cx="1149375"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tissue</a:t>
            </a:r>
          </a:p>
        </p:txBody>
      </p:sp>
      <p:sp>
        <p:nvSpPr>
          <p:cNvPr id="242" name="Shape 242"/>
          <p:cNvSpPr txBox="1"/>
          <p:nvPr/>
        </p:nvSpPr>
        <p:spPr>
          <a:xfrm>
            <a:off x="9036008" y="3834304"/>
            <a:ext cx="169137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calculator</a:t>
            </a:r>
          </a:p>
        </p:txBody>
      </p:sp>
      <p:sp>
        <p:nvSpPr>
          <p:cNvPr id="243" name="Shape 243"/>
          <p:cNvSpPr txBox="1"/>
          <p:nvPr/>
        </p:nvSpPr>
        <p:spPr>
          <a:xfrm>
            <a:off x="8224838" y="5180123"/>
            <a:ext cx="1691379"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perfume</a:t>
            </a:r>
          </a:p>
        </p:txBody>
      </p:sp>
      <p:sp>
        <p:nvSpPr>
          <p:cNvPr id="244" name="Shape 244"/>
          <p:cNvSpPr txBox="1"/>
          <p:nvPr/>
        </p:nvSpPr>
        <p:spPr>
          <a:xfrm>
            <a:off x="9033241" y="6525941"/>
            <a:ext cx="1096636" cy="511119"/>
          </a:xfrm>
          <a:prstGeom prst="rect">
            <a:avLst/>
          </a:prstGeom>
          <a:solidFill>
            <a:srgbClr val="FF40FF"/>
          </a:solid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2800" u="none" strike="noStrike" cap="none">
                <a:solidFill>
                  <a:schemeClr val="lt1"/>
                </a:solidFill>
                <a:latin typeface="Arial" charset="0"/>
                <a:ea typeface="Arial" charset="0"/>
                <a:cs typeface="Arial" charset="0"/>
                <a:sym typeface="Cabin"/>
              </a:rPr>
              <a:t>candy</a:t>
            </a:r>
          </a:p>
        </p:txBody>
      </p:sp>
      <p:sp>
        <p:nvSpPr>
          <p:cNvPr id="245" name="Shape 245"/>
          <p:cNvSpPr txBox="1"/>
          <p:nvPr/>
        </p:nvSpPr>
        <p:spPr>
          <a:xfrm>
            <a:off x="2754395" y="7508572"/>
            <a:ext cx="11531099"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chemeClr val="lt1"/>
              </a:buClr>
              <a:buSzPct val="25000"/>
              <a:buFont typeface="Cabin"/>
              <a:buNone/>
            </a:pPr>
            <a:r>
              <a:rPr lang="en-US" sz="3000" u="sng" strike="noStrike" cap="none">
                <a:solidFill>
                  <a:srgbClr val="FFFF00"/>
                </a:solidFill>
                <a:latin typeface="Arial" charset="0"/>
                <a:ea typeface="Arial" charset="0"/>
                <a:cs typeface="Arial" charset="0"/>
                <a:sym typeface="Cabin"/>
                <a:hlinkClick r:id="rId5"/>
              </a:rPr>
              <a:t>http://en.wikipedia.org/wiki/Associative_array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7600" u="none" strike="noStrike" cap="none">
                <a:solidFill>
                  <a:srgbClr val="FFD966"/>
                </a:solidFill>
                <a:latin typeface="Arial" charset="0"/>
                <a:ea typeface="Arial" charset="0"/>
                <a:cs typeface="Arial" charset="0"/>
                <a:sym typeface="Cabin"/>
              </a:rPr>
              <a:t>Dictionaries</a:t>
            </a:r>
          </a:p>
        </p:txBody>
      </p:sp>
      <p:sp>
        <p:nvSpPr>
          <p:cNvPr id="251" name="Shape 251"/>
          <p:cNvSpPr txBox="1">
            <a:spLocks noGrp="1"/>
          </p:cNvSpPr>
          <p:nvPr>
            <p:ph idx="1"/>
          </p:nvPr>
        </p:nvSpPr>
        <p:spPr>
          <a:prstGeom prst="rect">
            <a:avLst/>
          </a:prstGeom>
          <a:noFill/>
          <a:ln>
            <a:noFill/>
          </a:ln>
        </p:spPr>
        <p:txBody>
          <a:bodyPr lIns="38100" tIns="38100" rIns="38100" bIns="38100" anchor="ctr" anchorCtr="0">
            <a:noAutofit/>
          </a:bodyPr>
          <a:lstStyle/>
          <a:p>
            <a:pPr marL="749300" marR="0" lvl="0" indent="-332994" algn="l" rtl="0">
              <a:lnSpc>
                <a:spcPct val="100000"/>
              </a:lnSpc>
              <a:spcBef>
                <a:spcPts val="0"/>
              </a:spcBef>
              <a:spcAft>
                <a:spcPts val="0"/>
              </a:spcAft>
              <a:buClr>
                <a:schemeClr val="lt1"/>
              </a:buClr>
              <a:buSzPct val="100000"/>
              <a:buFont typeface="Cabin"/>
              <a:buChar char="•"/>
            </a:pPr>
            <a:r>
              <a:rPr lang="en-US" sz="3000" u="none" strike="noStrike" cap="none">
                <a:solidFill>
                  <a:schemeClr val="lt1"/>
                </a:solidFill>
                <a:latin typeface="Arial" charset="0"/>
                <a:ea typeface="Arial" charset="0"/>
                <a:cs typeface="Arial" charset="0"/>
                <a:sym typeface="Cabin"/>
              </a:rPr>
              <a:t>Dictionaries are Python’s most powerful data collection</a:t>
            </a:r>
          </a:p>
          <a:p>
            <a:pPr marL="749300" marR="0" lvl="0" indent="-332994" algn="l" rtl="0">
              <a:lnSpc>
                <a:spcPct val="100000"/>
              </a:lnSpc>
              <a:spcBef>
                <a:spcPts val="3500"/>
              </a:spcBef>
              <a:spcAft>
                <a:spcPts val="0"/>
              </a:spcAft>
              <a:buClr>
                <a:schemeClr val="lt1"/>
              </a:buClr>
              <a:buSzPct val="100000"/>
              <a:buFont typeface="Cabin"/>
              <a:buChar char="•"/>
            </a:pPr>
            <a:r>
              <a:rPr lang="en-US" sz="3000" u="none" strike="noStrike" cap="none">
                <a:solidFill>
                  <a:schemeClr val="lt1"/>
                </a:solidFill>
                <a:latin typeface="Arial" charset="0"/>
                <a:ea typeface="Arial" charset="0"/>
                <a:cs typeface="Arial" charset="0"/>
                <a:sym typeface="Cabin"/>
              </a:rPr>
              <a:t>Dictionaries allow us to do fast database-like operations in Python</a:t>
            </a:r>
          </a:p>
          <a:p>
            <a:pPr marL="749300" marR="0" lvl="0" indent="-332994" algn="l" rtl="0">
              <a:lnSpc>
                <a:spcPct val="100000"/>
              </a:lnSpc>
              <a:spcBef>
                <a:spcPts val="3500"/>
              </a:spcBef>
              <a:spcAft>
                <a:spcPts val="0"/>
              </a:spcAft>
              <a:buClr>
                <a:schemeClr val="lt1"/>
              </a:buClr>
              <a:buSzPct val="100000"/>
              <a:buFont typeface="Cabin"/>
              <a:buChar char="•"/>
            </a:pPr>
            <a:r>
              <a:rPr lang="en-US" sz="3000" u="none" strike="noStrike" cap="none">
                <a:solidFill>
                  <a:schemeClr val="lt1"/>
                </a:solidFill>
                <a:latin typeface="Arial" charset="0"/>
                <a:ea typeface="Arial" charset="0"/>
                <a:cs typeface="Arial" charset="0"/>
                <a:sym typeface="Cabin"/>
              </a:rPr>
              <a:t>Dictionaries have different names in different languages</a:t>
            </a:r>
          </a:p>
          <a:p>
            <a:pPr marL="708406" marR="0" lvl="1" indent="0" algn="l" rtl="0">
              <a:lnSpc>
                <a:spcPct val="100000"/>
              </a:lnSpc>
              <a:spcBef>
                <a:spcPts val="3500"/>
              </a:spcBef>
              <a:spcAft>
                <a:spcPts val="0"/>
              </a:spcAft>
              <a:buClr>
                <a:schemeClr val="lt1"/>
              </a:buClr>
              <a:buSzPct val="100000"/>
              <a:buNone/>
            </a:pPr>
            <a:r>
              <a:rPr lang="en-US" sz="3000" u="none" strike="noStrike" cap="none">
                <a:solidFill>
                  <a:schemeClr val="lt1"/>
                </a:solidFill>
                <a:latin typeface="Arial" charset="0"/>
                <a:ea typeface="Arial" charset="0"/>
                <a:cs typeface="Arial" charset="0"/>
                <a:sym typeface="Cabin"/>
              </a:rPr>
              <a:t>-  Associative Arrays - Perl / P</a:t>
            </a:r>
            <a:r>
              <a:rPr lang="en-US" sz="3000">
                <a:solidFill>
                  <a:schemeClr val="lt1"/>
                </a:solidFill>
                <a:latin typeface="Arial" charset="0"/>
                <a:ea typeface="Arial" charset="0"/>
                <a:cs typeface="Arial" charset="0"/>
                <a:sym typeface="Cabin"/>
              </a:rPr>
              <a:t>HP</a:t>
            </a:r>
          </a:p>
          <a:p>
            <a:pPr marL="708406" marR="0" lvl="1" indent="0" algn="l" rtl="0">
              <a:lnSpc>
                <a:spcPct val="100000"/>
              </a:lnSpc>
              <a:spcBef>
                <a:spcPts val="3500"/>
              </a:spcBef>
              <a:spcAft>
                <a:spcPts val="0"/>
              </a:spcAft>
              <a:buClr>
                <a:schemeClr val="lt1"/>
              </a:buClr>
              <a:buSzPct val="100000"/>
              <a:buNone/>
            </a:pPr>
            <a:r>
              <a:rPr lang="en-US" sz="3000" u="none" strike="noStrike" cap="none">
                <a:solidFill>
                  <a:schemeClr val="lt1"/>
                </a:solidFill>
                <a:latin typeface="Arial" charset="0"/>
                <a:ea typeface="Arial" charset="0"/>
                <a:cs typeface="Arial" charset="0"/>
                <a:sym typeface="Cabin"/>
              </a:rPr>
              <a:t>-  Properties or Map or HashMap - Java</a:t>
            </a:r>
          </a:p>
          <a:p>
            <a:pPr marL="708406" marR="0" lvl="1" indent="0" algn="l" rtl="0">
              <a:lnSpc>
                <a:spcPct val="100000"/>
              </a:lnSpc>
              <a:spcBef>
                <a:spcPts val="3500"/>
              </a:spcBef>
              <a:spcAft>
                <a:spcPts val="0"/>
              </a:spcAft>
              <a:buClr>
                <a:schemeClr val="lt1"/>
              </a:buClr>
              <a:buSzPct val="100000"/>
              <a:buNone/>
            </a:pPr>
            <a:r>
              <a:rPr lang="en-US" sz="3000" u="none" strike="noStrike" cap="none">
                <a:solidFill>
                  <a:schemeClr val="lt1"/>
                </a:solidFill>
                <a:latin typeface="Arial" charset="0"/>
                <a:ea typeface="Arial" charset="0"/>
                <a:cs typeface="Arial" charset="0"/>
                <a:sym typeface="Cabin"/>
              </a:rPr>
              <a:t>-  Property Bag - C# / .Net</a:t>
            </a:r>
          </a:p>
        </p:txBody>
      </p:sp>
      <p:pic>
        <p:nvPicPr>
          <p:cNvPr id="253" name="Shape 253"/>
          <p:cNvPicPr preferRelativeResize="0"/>
          <p:nvPr/>
        </p:nvPicPr>
        <p:blipFill rotWithShape="1">
          <a:blip r:embed="rId3">
            <a:alphaModFix/>
          </a:blip>
          <a:srcRect/>
          <a:stretch/>
        </p:blipFill>
        <p:spPr>
          <a:xfrm>
            <a:off x="13517562" y="1081087"/>
            <a:ext cx="2201862" cy="23240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6" name="Shape 250"/>
          <p:cNvSpPr txBox="1">
            <a:spLocks noGrp="1"/>
          </p:cNvSpPr>
          <p:nvPr>
            <p:ph type="title"/>
          </p:nvPr>
        </p:nvSpPr>
        <p:spPr>
          <a:xfrm>
            <a:off x="1155700" y="789709"/>
            <a:ext cx="12582521" cy="1750290"/>
          </a:xfrm>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7600" u="none" strike="noStrike" cap="none">
                <a:solidFill>
                  <a:srgbClr val="FFD966"/>
                </a:solidFill>
                <a:latin typeface="Arial" charset="0"/>
                <a:ea typeface="Arial" charset="0"/>
                <a:cs typeface="Arial" charset="0"/>
                <a:sym typeface="Cabin"/>
              </a:rPr>
              <a:t>Dictionaries</a:t>
            </a:r>
          </a:p>
        </p:txBody>
      </p:sp>
      <p:sp>
        <p:nvSpPr>
          <p:cNvPr id="259" name="Shape 259"/>
          <p:cNvSpPr txBox="1">
            <a:spLocks noGrp="1"/>
          </p:cNvSpPr>
          <p:nvPr>
            <p:ph idx="1"/>
          </p:nvPr>
        </p:nvSpPr>
        <p:spPr>
          <a:xfrm>
            <a:off x="1155700" y="2603500"/>
            <a:ext cx="6488113" cy="5702299"/>
          </a:xfrm>
          <a:prstGeom prst="rect">
            <a:avLst/>
          </a:prstGeom>
          <a:noFill/>
          <a:ln>
            <a:noFill/>
          </a:ln>
        </p:spPr>
        <p:txBody>
          <a:bodyPr lIns="38100" tIns="38100" rIns="38100" bIns="38100" anchor="ctr" anchorCtr="0">
            <a:noAutofit/>
          </a:bodyPr>
          <a:lstStyle/>
          <a:p>
            <a:pPr marL="749300" marR="0" lvl="0" indent="-371094" algn="l" rtl="0">
              <a:lnSpc>
                <a:spcPct val="100000"/>
              </a:lnSpc>
              <a:spcBef>
                <a:spcPts val="0"/>
              </a:spcBef>
              <a:spcAft>
                <a:spcPts val="0"/>
              </a:spcAft>
              <a:buClr>
                <a:schemeClr val="lt1"/>
              </a:buClr>
              <a:buSzPct val="100000"/>
              <a:buFont typeface="Cabin"/>
              <a:buChar char="•"/>
            </a:pPr>
            <a:r>
              <a:rPr lang="en-US" sz="3600" u="none" strike="noStrike" cap="none" dirty="0">
                <a:solidFill>
                  <a:schemeClr val="lt1"/>
                </a:solidFill>
                <a:latin typeface="Arial" charset="0"/>
                <a:ea typeface="Arial" charset="0"/>
                <a:cs typeface="Arial" charset="0"/>
                <a:sym typeface="Cabin"/>
              </a:rPr>
              <a:t>Lists </a:t>
            </a:r>
            <a:r>
              <a:rPr lang="en-US" sz="3600" u="none" strike="noStrike" cap="none" dirty="0">
                <a:solidFill>
                  <a:srgbClr val="00FFFF"/>
                </a:solidFill>
                <a:latin typeface="Arial" charset="0"/>
                <a:ea typeface="Arial" charset="0"/>
                <a:cs typeface="Arial" charset="0"/>
                <a:sym typeface="Cabin"/>
              </a:rPr>
              <a:t>index</a:t>
            </a:r>
            <a:r>
              <a:rPr lang="en-US" sz="3600" u="none" strike="noStrike" cap="none" dirty="0">
                <a:solidFill>
                  <a:schemeClr val="lt1"/>
                </a:solidFill>
                <a:latin typeface="Arial" charset="0"/>
                <a:ea typeface="Arial" charset="0"/>
                <a:cs typeface="Arial" charset="0"/>
                <a:sym typeface="Cabin"/>
              </a:rPr>
              <a:t> their entries based on the position in the list</a:t>
            </a:r>
          </a:p>
          <a:p>
            <a:pPr marL="749300" marR="0" lvl="0" indent="-371094" algn="l" rtl="0">
              <a:lnSpc>
                <a:spcPct val="100000"/>
              </a:lnSpc>
              <a:spcBef>
                <a:spcPts val="3500"/>
              </a:spcBef>
              <a:spcAft>
                <a:spcPts val="0"/>
              </a:spcAft>
              <a:buClr>
                <a:srgbClr val="FF00FF"/>
              </a:buClr>
              <a:buSzPct val="100000"/>
              <a:buFont typeface="Cabin"/>
              <a:buChar char="•"/>
            </a:pPr>
            <a:r>
              <a:rPr lang="en-US" sz="3600" u="none" strike="noStrike" cap="none" dirty="0">
                <a:solidFill>
                  <a:srgbClr val="FF00FF"/>
                </a:solidFill>
                <a:latin typeface="Arial" charset="0"/>
                <a:ea typeface="Arial" charset="0"/>
                <a:cs typeface="Arial" charset="0"/>
                <a:sym typeface="Cabin"/>
              </a:rPr>
              <a:t>Dictionaries</a:t>
            </a:r>
            <a:r>
              <a:rPr lang="en-US" sz="3600" u="none" strike="noStrike" cap="none" dirty="0">
                <a:solidFill>
                  <a:schemeClr val="lt1"/>
                </a:solidFill>
                <a:latin typeface="Arial" charset="0"/>
                <a:ea typeface="Arial" charset="0"/>
                <a:cs typeface="Arial" charset="0"/>
                <a:sym typeface="Cabin"/>
              </a:rPr>
              <a:t> are like bags - no order</a:t>
            </a:r>
          </a:p>
          <a:p>
            <a:pPr marL="749300" marR="0" lvl="0" indent="-371094" algn="l" rtl="0">
              <a:lnSpc>
                <a:spcPct val="100000"/>
              </a:lnSpc>
              <a:spcBef>
                <a:spcPts val="3500"/>
              </a:spcBef>
              <a:spcAft>
                <a:spcPts val="0"/>
              </a:spcAft>
              <a:buClr>
                <a:schemeClr val="lt1"/>
              </a:buClr>
              <a:buSzPct val="100000"/>
              <a:buFont typeface="Cabin"/>
              <a:buChar char="•"/>
            </a:pPr>
            <a:r>
              <a:rPr lang="en-US" sz="3600" u="none" strike="noStrike" cap="none" dirty="0">
                <a:solidFill>
                  <a:schemeClr val="lt1"/>
                </a:solidFill>
                <a:latin typeface="Arial" charset="0"/>
                <a:ea typeface="Arial" charset="0"/>
                <a:cs typeface="Arial" charset="0"/>
                <a:sym typeface="Cabin"/>
              </a:rPr>
              <a:t>So we </a:t>
            </a:r>
            <a:r>
              <a:rPr lang="en-US" sz="3600" u="none" strike="noStrike" cap="none" dirty="0">
                <a:solidFill>
                  <a:srgbClr val="00FFFF"/>
                </a:solidFill>
                <a:latin typeface="Arial" charset="0"/>
                <a:ea typeface="Arial" charset="0"/>
                <a:cs typeface="Arial" charset="0"/>
                <a:sym typeface="Cabin"/>
              </a:rPr>
              <a:t>index</a:t>
            </a:r>
            <a:r>
              <a:rPr lang="en-US" sz="3600" u="none" strike="noStrike" cap="none" dirty="0">
                <a:solidFill>
                  <a:schemeClr val="lt1"/>
                </a:solidFill>
                <a:latin typeface="Arial" charset="0"/>
                <a:ea typeface="Arial" charset="0"/>
                <a:cs typeface="Arial" charset="0"/>
                <a:sym typeface="Cabin"/>
              </a:rPr>
              <a:t> the things we put in the </a:t>
            </a:r>
            <a:r>
              <a:rPr lang="en-US" sz="3600" u="none" strike="noStrike" cap="none" dirty="0">
                <a:solidFill>
                  <a:srgbClr val="FF00FF"/>
                </a:solidFill>
                <a:latin typeface="Arial" charset="0"/>
                <a:ea typeface="Arial" charset="0"/>
                <a:cs typeface="Arial" charset="0"/>
                <a:sym typeface="Cabin"/>
              </a:rPr>
              <a:t>dictionary</a:t>
            </a:r>
            <a:r>
              <a:rPr lang="en-US" sz="3600" u="none" strike="noStrike" cap="none" dirty="0">
                <a:solidFill>
                  <a:schemeClr val="lt1"/>
                </a:solidFill>
                <a:latin typeface="Arial" charset="0"/>
                <a:ea typeface="Arial" charset="0"/>
                <a:cs typeface="Arial" charset="0"/>
                <a:sym typeface="Cabin"/>
              </a:rPr>
              <a:t> with a </a:t>
            </a:r>
            <a:r>
              <a:rPr lang="en-US" sz="3600" b="0" i="0" u="none" strike="noStrike" cap="none" dirty="0">
                <a:solidFill>
                  <a:srgbClr val="00FFFF"/>
                </a:solidFill>
                <a:latin typeface="Arial"/>
                <a:ea typeface="Arial"/>
                <a:cs typeface="Arial"/>
                <a:sym typeface="Arial"/>
              </a:rPr>
              <a:t>“</a:t>
            </a:r>
            <a:r>
              <a:rPr lang="en-US" sz="3600" u="none" strike="noStrike" cap="none" dirty="0">
                <a:solidFill>
                  <a:srgbClr val="00FFFF"/>
                </a:solidFill>
                <a:latin typeface="Arial" charset="0"/>
                <a:ea typeface="Arial" charset="0"/>
                <a:cs typeface="Arial" charset="0"/>
                <a:sym typeface="Cabin"/>
              </a:rPr>
              <a:t>lookup tag</a:t>
            </a:r>
            <a:r>
              <a:rPr lang="en-US" sz="3600" b="0" i="0" u="none" strike="noStrike" cap="none" dirty="0">
                <a:solidFill>
                  <a:srgbClr val="00FFFF"/>
                </a:solidFill>
                <a:latin typeface="Arial"/>
                <a:ea typeface="Arial"/>
                <a:cs typeface="Arial"/>
                <a:sym typeface="Arial"/>
              </a:rPr>
              <a:t>”</a:t>
            </a:r>
          </a:p>
        </p:txBody>
      </p:sp>
      <p:sp>
        <p:nvSpPr>
          <p:cNvPr id="260" name="Shape 260"/>
          <p:cNvSpPr txBox="1"/>
          <p:nvPr/>
        </p:nvSpPr>
        <p:spPr>
          <a:xfrm>
            <a:off x="8242775" y="2314575"/>
            <a:ext cx="7428900" cy="5514975"/>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chemeClr val="lt1"/>
                </a:solidFill>
                <a:latin typeface="Courier"/>
                <a:ea typeface="Courier"/>
                <a:cs typeface="Courier"/>
                <a:sym typeface="Courier New"/>
              </a:rPr>
              <a:t> = </a:t>
            </a:r>
            <a:r>
              <a:rPr lang="en-US" sz="2400" i="0" u="none" strike="noStrike" cap="none" dirty="0" err="1">
                <a:solidFill>
                  <a:srgbClr val="FF00FF"/>
                </a:solidFill>
                <a:latin typeface="Courier"/>
                <a:ea typeface="Courier"/>
                <a:cs typeface="Courier"/>
                <a:sym typeface="Courier New"/>
              </a:rPr>
              <a:t>dict</a:t>
            </a:r>
            <a:r>
              <a:rPr lang="en-US" sz="2400" i="0" u="none" strike="noStrike" cap="none" dirty="0">
                <a:solidFill>
                  <a:schemeClr val="lt1"/>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['money']</a:t>
            </a:r>
            <a:r>
              <a:rPr lang="en-US" sz="2400" i="0" u="none" strike="noStrike" cap="none" dirty="0">
                <a:solidFill>
                  <a:schemeClr val="lt1"/>
                </a:solidFill>
                <a:latin typeface="Courier"/>
                <a:ea typeface="Courier"/>
                <a:cs typeface="Courier"/>
                <a:sym typeface="Courier New"/>
              </a:rPr>
              <a:t> = 12</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['tissues']</a:t>
            </a:r>
            <a:r>
              <a:rPr lang="en-US" sz="2400" i="0" u="none" strike="noStrike" cap="none" dirty="0">
                <a:solidFill>
                  <a:schemeClr val="lt1"/>
                </a:solidFill>
                <a:latin typeface="Courier"/>
                <a:ea typeface="Courier"/>
                <a:cs typeface="Courier"/>
                <a:sym typeface="Courier New"/>
              </a:rPr>
              <a:t> = 75</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{'money': 12, 'tissues': 75, 'candy': 3}</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dirty="0">
                <a:solidFill>
                  <a:srgbClr val="FFFF00"/>
                </a:solidFill>
                <a:latin typeface="Courier"/>
                <a:ea typeface="Courier"/>
                <a:cs typeface="Courier"/>
                <a:sym typeface="Courier New"/>
              </a:rPr>
              <a:t>)</a:t>
            </a:r>
            <a:endParaRPr lang="en-US" sz="2400" i="0" u="none" strike="noStrike" cap="none" dirty="0">
              <a:solidFill>
                <a:srgbClr val="00FFFF"/>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3</a:t>
            </a: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a:t>
            </a:r>
            <a:r>
              <a:rPr lang="en-US" sz="2400" i="0" u="none" strike="noStrike" cap="none" dirty="0">
                <a:solidFill>
                  <a:srgbClr val="00FF00"/>
                </a:solidFill>
                <a:latin typeface="Courier"/>
                <a:ea typeface="Courier"/>
                <a:cs typeface="Courier"/>
                <a:sym typeface="Courier New"/>
              </a:rPr>
              <a:t>purse</a:t>
            </a:r>
            <a:r>
              <a:rPr lang="en-US" sz="2400" i="0" u="none" strike="noStrike" cap="none" dirty="0">
                <a:solidFill>
                  <a:srgbClr val="00FFFF"/>
                </a:solidFill>
                <a:latin typeface="Courier"/>
                <a:ea typeface="Courier"/>
                <a:cs typeface="Courier"/>
                <a:sym typeface="Courier New"/>
              </a:rPr>
              <a:t>['candy']</a:t>
            </a:r>
            <a:r>
              <a:rPr lang="en-US" sz="2400" i="0" u="none" strike="noStrike" cap="none" dirty="0">
                <a:solidFill>
                  <a:schemeClr val="lt1"/>
                </a:solidFill>
                <a:latin typeface="Courier"/>
                <a:ea typeface="Courier"/>
                <a:cs typeface="Courier"/>
                <a:sym typeface="Courier New"/>
              </a:rPr>
              <a:t> + 2</a:t>
            </a:r>
          </a:p>
          <a:p>
            <a:pPr>
              <a:buClr>
                <a:schemeClr val="lt1"/>
              </a:buClr>
              <a:buSzPct val="25000"/>
            </a:pPr>
            <a:r>
              <a:rPr lang="en-US" sz="2400" i="0" u="none" strike="noStrike" cap="none" dirty="0">
                <a:solidFill>
                  <a:schemeClr val="lt1"/>
                </a:solidFill>
                <a:latin typeface="Courier"/>
                <a:ea typeface="Courier"/>
                <a:cs typeface="Courier"/>
                <a:sym typeface="Courier New"/>
              </a:rPr>
              <a:t>&gt;&gt;&gt; </a:t>
            </a:r>
            <a:r>
              <a:rPr lang="en-US" sz="2400" i="0" u="none" strike="noStrike" cap="none" dirty="0">
                <a:solidFill>
                  <a:srgbClr val="FFFF00"/>
                </a:solidFill>
                <a:latin typeface="Courier"/>
                <a:ea typeface="Courier"/>
                <a:cs typeface="Courier"/>
                <a:sym typeface="Courier New"/>
              </a:rPr>
              <a:t>print(</a:t>
            </a:r>
            <a:r>
              <a:rPr lang="en-US" sz="2400" i="0" u="none" strike="noStrike" cap="none" dirty="0">
                <a:solidFill>
                  <a:srgbClr val="00FF00"/>
                </a:solidFill>
                <a:latin typeface="Courier"/>
                <a:ea typeface="Courier"/>
                <a:cs typeface="Courier"/>
                <a:sym typeface="Courier New"/>
              </a:rPr>
              <a:t>purse</a:t>
            </a:r>
            <a:r>
              <a:rPr lang="en-US" sz="2400" dirty="0">
                <a:solidFill>
                  <a:srgbClr val="FFFF00"/>
                </a:solidFill>
                <a:latin typeface="Courier"/>
                <a:ea typeface="Courier"/>
                <a:cs typeface="Courier"/>
                <a:sym typeface="Courier New"/>
              </a:rPr>
              <a:t>)</a:t>
            </a:r>
            <a:endParaRPr lang="en-US" sz="24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chemeClr val="lt1"/>
              </a:buClr>
              <a:buSzPct val="25000"/>
              <a:buFont typeface="Cabin"/>
              <a:buNone/>
            </a:pPr>
            <a:r>
              <a:rPr lang="en-US" sz="2400" i="0" u="none" strike="noStrike" cap="none" dirty="0">
                <a:solidFill>
                  <a:schemeClr val="lt1"/>
                </a:solidFill>
                <a:latin typeface="Courier"/>
                <a:ea typeface="Courier"/>
                <a:cs typeface="Courier"/>
                <a:sym typeface="Courier New"/>
              </a:rPr>
              <a:t>{'money': 12, 'tissues': 75, </a:t>
            </a:r>
            <a:r>
              <a:rPr lang="en-US" sz="2400" i="0" u="none" strike="noStrike" cap="none" dirty="0">
                <a:solidFill>
                  <a:srgbClr val="00FFFF"/>
                </a:solidFill>
                <a:latin typeface="Courier"/>
                <a:ea typeface="Courier"/>
                <a:cs typeface="Courier"/>
                <a:sym typeface="Courier New"/>
              </a:rPr>
              <a:t>'candy': 5</a:t>
            </a:r>
            <a:r>
              <a:rPr lang="en-US" sz="2400" i="0" u="none" strike="noStrike" cap="none" dirty="0">
                <a:solidFill>
                  <a:schemeClr val="lt1"/>
                </a:solidFill>
                <a:latin typeface="Courier"/>
                <a:ea typeface="Courier"/>
                <a:cs typeface="Courier"/>
                <a:sym typeface="Courier New"/>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prstGeom prst="rect">
            <a:avLst/>
          </a:prstGeom>
          <a:noFill/>
          <a:ln>
            <a:noFill/>
          </a:ln>
        </p:spPr>
        <p:txBody>
          <a:bodyPr lIns="38100" tIns="38100" rIns="38100" bIns="3810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6600" u="none" strike="noStrike" cap="none" dirty="0">
                <a:solidFill>
                  <a:srgbClr val="FFD966"/>
                </a:solidFill>
                <a:latin typeface="Arial" charset="0"/>
                <a:ea typeface="Arial" charset="0"/>
                <a:cs typeface="Arial" charset="0"/>
                <a:sym typeface="Cabin"/>
              </a:rPr>
              <a:t>Comparing Lists and Dictionaries</a:t>
            </a:r>
          </a:p>
        </p:txBody>
      </p:sp>
      <p:sp>
        <p:nvSpPr>
          <p:cNvPr id="266" name="Shape 266"/>
          <p:cNvSpPr txBox="1">
            <a:spLocks noGrp="1"/>
          </p:cNvSpPr>
          <p:nvPr>
            <p:ph idx="1"/>
          </p:nvPr>
        </p:nvSpPr>
        <p:spPr>
          <a:xfrm>
            <a:off x="1155700" y="2603501"/>
            <a:ext cx="13931900" cy="1765300"/>
          </a:xfrm>
          <a:prstGeom prst="rect">
            <a:avLst/>
          </a:prstGeom>
          <a:noFill/>
          <a:ln>
            <a:noFill/>
          </a:ln>
        </p:spPr>
        <p:txBody>
          <a:bodyPr lIns="38100" tIns="38100" rIns="38100" bIns="38100" anchor="ctr" anchorCtr="0">
            <a:noAutofit/>
          </a:bodyPr>
          <a:lstStyle/>
          <a:p>
            <a:pPr marL="215900" marR="0" lvl="0" indent="0" algn="l" rtl="0">
              <a:lnSpc>
                <a:spcPct val="100000"/>
              </a:lnSpc>
              <a:spcBef>
                <a:spcPts val="0"/>
              </a:spcBef>
              <a:spcAft>
                <a:spcPts val="0"/>
              </a:spcAft>
              <a:buClr>
                <a:srgbClr val="FF00FF"/>
              </a:buClr>
              <a:buSzPct val="171000"/>
              <a:buNone/>
            </a:pPr>
            <a:r>
              <a:rPr lang="en-US" sz="3600" u="none" strike="noStrike" cap="none" dirty="0">
                <a:solidFill>
                  <a:srgbClr val="FF00FF"/>
                </a:solidFill>
                <a:latin typeface="Arial" charset="0"/>
                <a:ea typeface="Arial" charset="0"/>
                <a:cs typeface="Arial" charset="0"/>
                <a:sym typeface="Cabin"/>
              </a:rPr>
              <a:t>Dictionaries</a:t>
            </a:r>
            <a:r>
              <a:rPr lang="en-US" sz="3600" u="none" strike="noStrike" cap="none" dirty="0">
                <a:solidFill>
                  <a:schemeClr val="lt1"/>
                </a:solidFill>
                <a:latin typeface="Arial" charset="0"/>
                <a:ea typeface="Arial" charset="0"/>
                <a:cs typeface="Arial" charset="0"/>
                <a:sym typeface="Cabin"/>
              </a:rPr>
              <a:t> are like </a:t>
            </a:r>
            <a:r>
              <a:rPr lang="en-US" sz="3600" dirty="0">
                <a:solidFill>
                  <a:srgbClr val="00FF00"/>
                </a:solidFill>
                <a:latin typeface="Arial" charset="0"/>
                <a:ea typeface="Arial" charset="0"/>
                <a:cs typeface="Arial" charset="0"/>
                <a:sym typeface="Cabin"/>
              </a:rPr>
              <a:t>l</a:t>
            </a:r>
            <a:r>
              <a:rPr lang="en-US" sz="3600" u="none" strike="noStrike" cap="none" dirty="0">
                <a:solidFill>
                  <a:srgbClr val="00FF00"/>
                </a:solidFill>
                <a:latin typeface="Arial" charset="0"/>
                <a:ea typeface="Arial" charset="0"/>
                <a:cs typeface="Arial" charset="0"/>
                <a:sym typeface="Cabin"/>
              </a:rPr>
              <a:t>ists</a:t>
            </a:r>
            <a:r>
              <a:rPr lang="en-US" sz="3600" u="none" strike="noStrike" cap="none" dirty="0">
                <a:solidFill>
                  <a:schemeClr val="lt1"/>
                </a:solidFill>
                <a:latin typeface="Arial" charset="0"/>
                <a:ea typeface="Arial" charset="0"/>
                <a:cs typeface="Arial" charset="0"/>
                <a:sym typeface="Cabin"/>
              </a:rPr>
              <a:t> except that they use </a:t>
            </a:r>
            <a:r>
              <a:rPr lang="en-US" sz="3600" u="none" strike="noStrike" cap="none" dirty="0">
                <a:solidFill>
                  <a:srgbClr val="FF7F00"/>
                </a:solidFill>
                <a:latin typeface="Arial" charset="0"/>
                <a:ea typeface="Arial" charset="0"/>
                <a:cs typeface="Arial" charset="0"/>
                <a:sym typeface="Cabin"/>
              </a:rPr>
              <a:t>keys</a:t>
            </a:r>
            <a:r>
              <a:rPr lang="en-US" sz="3600" u="none" strike="noStrike" cap="none" dirty="0">
                <a:solidFill>
                  <a:schemeClr val="lt1"/>
                </a:solidFill>
                <a:latin typeface="Arial" charset="0"/>
                <a:ea typeface="Arial" charset="0"/>
                <a:cs typeface="Arial" charset="0"/>
                <a:sym typeface="Cabin"/>
              </a:rPr>
              <a:t> instead of </a:t>
            </a:r>
            <a:r>
              <a:rPr lang="en-US" sz="3600" u="none" strike="noStrike" cap="none" dirty="0">
                <a:solidFill>
                  <a:srgbClr val="FFFFFF"/>
                </a:solidFill>
                <a:latin typeface="Arial" charset="0"/>
                <a:ea typeface="Arial" charset="0"/>
                <a:cs typeface="Arial" charset="0"/>
                <a:sym typeface="Cabin"/>
              </a:rPr>
              <a:t>numbers</a:t>
            </a:r>
            <a:r>
              <a:rPr lang="en-US" sz="3600" u="none" strike="noStrike" cap="none" dirty="0">
                <a:solidFill>
                  <a:schemeClr val="lt1"/>
                </a:solidFill>
                <a:latin typeface="Arial" charset="0"/>
                <a:ea typeface="Arial" charset="0"/>
                <a:cs typeface="Arial" charset="0"/>
                <a:sym typeface="Cabin"/>
              </a:rPr>
              <a:t> to look up </a:t>
            </a:r>
            <a:r>
              <a:rPr lang="en-US" sz="3600" u="none" strike="noStrike" cap="none" dirty="0">
                <a:solidFill>
                  <a:srgbClr val="FFFF00"/>
                </a:solidFill>
                <a:latin typeface="Arial" charset="0"/>
                <a:ea typeface="Arial" charset="0"/>
                <a:cs typeface="Arial" charset="0"/>
                <a:sym typeface="Cabin"/>
              </a:rPr>
              <a:t>values</a:t>
            </a:r>
          </a:p>
        </p:txBody>
      </p:sp>
      <p:sp>
        <p:nvSpPr>
          <p:cNvPr id="267" name="Shape 267"/>
          <p:cNvSpPr txBox="1"/>
          <p:nvPr/>
        </p:nvSpPr>
        <p:spPr>
          <a:xfrm>
            <a:off x="2381250" y="4551344"/>
            <a:ext cx="5059200" cy="3578243"/>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err="1">
                <a:solidFill>
                  <a:srgbClr val="FF00FF"/>
                </a:solidFill>
                <a:latin typeface="Courier"/>
                <a:ea typeface="Courier"/>
                <a:cs typeface="Courier"/>
                <a:sym typeface="Courier New"/>
              </a:rPr>
              <a:t>append</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FF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21, 183</a:t>
            </a:r>
            <a:r>
              <a:rPr lang="en-US" sz="30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err="1">
                <a:solidFill>
                  <a:srgbClr val="00FF00"/>
                </a:solidFill>
                <a:latin typeface="Courier"/>
                <a:ea typeface="Courier"/>
                <a:cs typeface="Courier"/>
                <a:sym typeface="Courier New"/>
              </a:rPr>
              <a:t>lst</a:t>
            </a: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FF"/>
                </a:solidFill>
                <a:latin typeface="Courier"/>
                <a:ea typeface="Courier"/>
                <a:cs typeface="Courier"/>
                <a:sym typeface="Courier New"/>
              </a:rPr>
              <a:t>0</a:t>
            </a:r>
            <a:r>
              <a:rPr lang="en-US" sz="3000" i="0" u="none" strike="noStrike" cap="none" dirty="0">
                <a:solidFill>
                  <a:srgbClr val="00FF00"/>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23</a:t>
            </a:r>
          </a:p>
          <a:p>
            <a:pPr lvl="0">
              <a:buClr>
                <a:srgbClr val="00FF00"/>
              </a:buClr>
              <a:buSzPct val="25000"/>
            </a:pPr>
            <a:r>
              <a:rPr lang="en-US" sz="3000" i="0" u="none" strike="noStrike" cap="none" dirty="0">
                <a:solidFill>
                  <a:srgbClr val="00FF00"/>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00FF00"/>
                </a:solidFill>
                <a:latin typeface="Courier"/>
                <a:ea typeface="Courier"/>
                <a:cs typeface="Courier"/>
                <a:sym typeface="Courier New"/>
              </a:rPr>
              <a:t>lst</a:t>
            </a:r>
            <a:r>
              <a:rPr lang="en-US" sz="3000" dirty="0">
                <a:solidFill>
                  <a:srgbClr val="FFFF00"/>
                </a:solidFill>
                <a:latin typeface="Courier"/>
                <a:ea typeface="Courier"/>
                <a:cs typeface="Courier"/>
                <a:sym typeface="Courier New"/>
              </a:rPr>
              <a:t>)</a:t>
            </a:r>
            <a:endParaRPr lang="en-US" sz="30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3000" i="0" u="none" strike="noStrike" cap="none" dirty="0">
                <a:solidFill>
                  <a:srgbClr val="00FF00"/>
                </a:solidFill>
                <a:latin typeface="Courier"/>
                <a:ea typeface="Courier"/>
                <a:cs typeface="Courier"/>
                <a:sym typeface="Courier New"/>
              </a:rPr>
              <a:t>[</a:t>
            </a:r>
            <a:r>
              <a:rPr lang="en-US" sz="3000" i="0" u="none" strike="noStrike" cap="none" dirty="0">
                <a:solidFill>
                  <a:srgbClr val="FFFF00"/>
                </a:solidFill>
                <a:latin typeface="Courier"/>
                <a:ea typeface="Courier"/>
                <a:cs typeface="Courier"/>
                <a:sym typeface="Courier New"/>
              </a:rPr>
              <a:t>23, 183</a:t>
            </a:r>
            <a:r>
              <a:rPr lang="en-US" sz="3000" i="0" u="none" strike="noStrike" cap="none" dirty="0">
                <a:solidFill>
                  <a:srgbClr val="00FF00"/>
                </a:solidFill>
                <a:latin typeface="Courier"/>
                <a:ea typeface="Courier"/>
                <a:cs typeface="Courier"/>
                <a:sym typeface="Courier New"/>
              </a:rPr>
              <a:t>]</a:t>
            </a:r>
          </a:p>
        </p:txBody>
      </p:sp>
      <p:sp>
        <p:nvSpPr>
          <p:cNvPr id="268" name="Shape 268"/>
          <p:cNvSpPr txBox="1"/>
          <p:nvPr/>
        </p:nvSpPr>
        <p:spPr>
          <a:xfrm>
            <a:off x="9083675" y="3997320"/>
            <a:ext cx="6492600" cy="4432199"/>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0000FF"/>
                </a:solidFill>
                <a:latin typeface="Courier"/>
                <a:ea typeface="Courier"/>
                <a:cs typeface="Courier"/>
                <a:sym typeface="Courier New"/>
              </a:rPr>
              <a:t> </a:t>
            </a:r>
            <a:r>
              <a:rPr lang="en-US" sz="3000" i="0" u="none" strike="noStrike" cap="none" dirty="0" err="1">
                <a:solidFill>
                  <a:srgbClr val="00FFFF"/>
                </a:solidFill>
                <a:latin typeface="Courier"/>
                <a:ea typeface="Courier"/>
                <a:cs typeface="Courier"/>
                <a:sym typeface="Courier New"/>
              </a:rPr>
              <a:t>dict</a:t>
            </a:r>
            <a:r>
              <a:rPr lang="en-US" sz="30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 </a:t>
            </a:r>
            <a:r>
              <a:rPr lang="en-US" sz="3000" i="0" u="none" strike="noStrike" cap="none" dirty="0">
                <a:solidFill>
                  <a:srgbClr val="FFFF00"/>
                </a:solidFill>
                <a:latin typeface="Courier"/>
                <a:ea typeface="Courier"/>
                <a:cs typeface="Courier"/>
                <a:sym typeface="Courier New"/>
              </a:rPr>
              <a:t>182</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FF00FF"/>
                </a:solidFill>
                <a:latin typeface="Courier"/>
                <a:ea typeface="Courier"/>
                <a:cs typeface="Courier"/>
                <a:sym typeface="Courier New"/>
              </a:rPr>
              <a:t>ddd</a:t>
            </a:r>
            <a:r>
              <a:rPr lang="en-US" sz="3000" dirty="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21</a:t>
            </a:r>
            <a:r>
              <a:rPr lang="en-US" sz="30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err="1">
                <a:solidFill>
                  <a:srgbClr val="FF00FF"/>
                </a:solidFill>
                <a:latin typeface="Courier"/>
                <a:ea typeface="Courier"/>
                <a:cs typeface="Courier"/>
                <a:sym typeface="Courier New"/>
              </a:rPr>
              <a:t>ddd</a:t>
            </a: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 23</a:t>
            </a:r>
          </a:p>
          <a:p>
            <a:pPr lvl="0">
              <a:buClr>
                <a:srgbClr val="FF00FF"/>
              </a:buClr>
              <a:buSzPct val="25000"/>
            </a:pPr>
            <a:r>
              <a:rPr lang="en-US" sz="3000" i="0" u="none" strike="noStrike" cap="none" dirty="0">
                <a:solidFill>
                  <a:srgbClr val="FF00FF"/>
                </a:solidFill>
                <a:latin typeface="Courier"/>
                <a:ea typeface="Courier"/>
                <a:cs typeface="Courier"/>
                <a:sym typeface="Courier New"/>
              </a:rPr>
              <a:t>&gt;&gt;&gt; </a:t>
            </a:r>
            <a:r>
              <a:rPr lang="en-US" sz="3000" i="0" u="none" strike="noStrike" cap="none" dirty="0">
                <a:solidFill>
                  <a:srgbClr val="FFFF00"/>
                </a:solidFill>
                <a:latin typeface="Courier"/>
                <a:ea typeface="Courier"/>
                <a:cs typeface="Courier"/>
                <a:sym typeface="Courier New"/>
              </a:rPr>
              <a:t>print(</a:t>
            </a:r>
            <a:r>
              <a:rPr lang="en-US" sz="3000" i="0" u="none" strike="noStrike" cap="none" dirty="0" err="1">
                <a:solidFill>
                  <a:srgbClr val="FF00FF"/>
                </a:solidFill>
                <a:latin typeface="Courier"/>
                <a:ea typeface="Courier"/>
                <a:cs typeface="Courier"/>
                <a:sym typeface="Courier New"/>
              </a:rPr>
              <a:t>ddd</a:t>
            </a:r>
            <a:r>
              <a:rPr lang="en-US" sz="3000" dirty="0">
                <a:solidFill>
                  <a:srgbClr val="FFFF00"/>
                </a:solidFill>
                <a:latin typeface="Courier"/>
                <a:ea typeface="Courier"/>
                <a:cs typeface="Courier"/>
                <a:sym typeface="Courier New"/>
              </a:rPr>
              <a:t>)</a:t>
            </a:r>
            <a:endParaRPr lang="en-US" sz="30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3000" i="0" u="none" strike="noStrike" cap="none" dirty="0">
                <a:solidFill>
                  <a:srgbClr val="FF00FF"/>
                </a:solidFill>
                <a:latin typeface="Courier"/>
                <a:ea typeface="Courier"/>
                <a:cs typeface="Courier"/>
                <a:sym typeface="Courier New"/>
              </a:rPr>
              <a:t>{</a:t>
            </a:r>
            <a:r>
              <a:rPr lang="en-US" sz="3000" i="0" u="none" strike="noStrike" cap="none" dirty="0">
                <a:solidFill>
                  <a:srgbClr val="FF7F00"/>
                </a:solidFill>
                <a:latin typeface="Courier"/>
                <a:ea typeface="Courier"/>
                <a:cs typeface="Courier"/>
                <a:sym typeface="Courier New"/>
              </a:rPr>
              <a:t>'course'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182</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7F00"/>
                </a:solidFill>
                <a:latin typeface="Courier"/>
                <a:ea typeface="Courier"/>
                <a:cs typeface="Courier"/>
                <a:sym typeface="Courier New"/>
              </a:rPr>
              <a:t>'age'</a:t>
            </a:r>
            <a:r>
              <a:rPr lang="en-US" sz="3000" i="0" u="none" strike="noStrike" cap="none" dirty="0">
                <a:solidFill>
                  <a:srgbClr val="FF00FF"/>
                </a:solidFill>
                <a:latin typeface="Courier"/>
                <a:ea typeface="Courier"/>
                <a:cs typeface="Courier"/>
                <a:sym typeface="Courier New"/>
              </a:rPr>
              <a:t>: </a:t>
            </a:r>
            <a:r>
              <a:rPr lang="en-US" sz="3000" i="0" u="none" strike="noStrike" cap="none" dirty="0">
                <a:solidFill>
                  <a:srgbClr val="FFFF00"/>
                </a:solidFill>
                <a:latin typeface="Courier"/>
                <a:ea typeface="Courier"/>
                <a:cs typeface="Courier"/>
                <a:sym typeface="Courier New"/>
              </a:rPr>
              <a:t>23</a:t>
            </a:r>
            <a:r>
              <a:rPr lang="en-US" sz="3000" i="0" u="none" strike="noStrike" cap="none" dirty="0">
                <a:solidFill>
                  <a:srgbClr val="FF00FF"/>
                </a:solidFill>
                <a:latin typeface="Courier"/>
                <a:ea typeface="Courier"/>
                <a:cs typeface="Courier"/>
                <a:sym typeface="Courier New"/>
              </a:rPr>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p:nvPr/>
        </p:nvSpPr>
        <p:spPr>
          <a:xfrm>
            <a:off x="1586675" y="779399"/>
            <a:ext cx="5690999" cy="3592576"/>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00FF00"/>
                </a:solidFill>
                <a:latin typeface="Courier"/>
                <a:ea typeface="Courier"/>
                <a:cs typeface="Courier"/>
                <a:sym typeface="Courier New"/>
              </a:rPr>
              <a:t> =</a:t>
            </a:r>
            <a:r>
              <a:rPr lang="en-US" sz="2800" i="0" u="none" strike="noStrike" cap="none" dirty="0">
                <a:solidFill>
                  <a:srgbClr val="0000FF"/>
                </a:solidFill>
                <a:latin typeface="Courier"/>
                <a:ea typeface="Courier"/>
                <a:cs typeface="Courier"/>
                <a:sym typeface="Courier New"/>
              </a:rPr>
              <a:t> </a:t>
            </a:r>
            <a:r>
              <a:rPr lang="en-US" sz="2800" i="0" u="none" strike="noStrike" cap="none" dirty="0">
                <a:solidFill>
                  <a:srgbClr val="00FFFF"/>
                </a:solidFill>
                <a:latin typeface="Courier"/>
                <a:ea typeface="Courier"/>
                <a:cs typeface="Courier"/>
                <a:sym typeface="Courier New"/>
              </a:rPr>
              <a:t>list()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lst.append</a:t>
            </a: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183</a:t>
            </a:r>
            <a:r>
              <a:rPr lang="en-US" sz="2800" i="0" u="none" strike="noStrike" cap="none" dirty="0">
                <a:solidFill>
                  <a:srgbClr val="00FF00"/>
                </a:solidFill>
                <a:latin typeface="Courier"/>
                <a:ea typeface="Courier"/>
                <a:cs typeface="Courier"/>
                <a:sym typeface="Courier New"/>
              </a:rPr>
              <a:t>)</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00FF00"/>
                </a:solidFill>
                <a:latin typeface="Courier"/>
                <a:ea typeface="Courier"/>
                <a:cs typeface="Courier"/>
                <a:sym typeface="Courier New"/>
              </a:rPr>
              <a:t>lst</a:t>
            </a:r>
            <a:r>
              <a:rPr lang="en-US" sz="2800" dirty="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21, 183</a:t>
            </a:r>
            <a:r>
              <a:rPr lang="en-US" sz="2800" i="0" u="none" strike="noStrike" cap="none" dirty="0">
                <a:solidFill>
                  <a:srgbClr val="00FF00"/>
                </a:solidFill>
                <a:latin typeface="Courier"/>
                <a:ea typeface="Courier"/>
                <a:cs typeface="Courier"/>
                <a:sym typeface="Courier New"/>
              </a:rPr>
              <a:t>]</a:t>
            </a: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err="1">
                <a:solidFill>
                  <a:srgbClr val="00FF00"/>
                </a:solidFill>
                <a:latin typeface="Courier"/>
                <a:ea typeface="Courier"/>
                <a:cs typeface="Courier"/>
                <a:sym typeface="Courier New"/>
              </a:rPr>
              <a:t>lst</a:t>
            </a:r>
            <a:r>
              <a:rPr lang="en-US" sz="2800" i="0" u="none" strike="noStrike" cap="none" dirty="0">
                <a:solidFill>
                  <a:srgbClr val="FF7F00"/>
                </a:solidFill>
                <a:latin typeface="Courier"/>
                <a:ea typeface="Courier"/>
                <a:cs typeface="Courier"/>
                <a:sym typeface="Courier New"/>
              </a:rPr>
              <a:t>[0]</a:t>
            </a:r>
            <a:r>
              <a:rPr lang="en-US" sz="2800" i="0" u="none" strike="noStrike" cap="none" dirty="0">
                <a:solidFill>
                  <a:srgbClr val="00FF00"/>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23</a:t>
            </a:r>
          </a:p>
          <a:p>
            <a:pPr lvl="0">
              <a:buClr>
                <a:srgbClr val="00FF00"/>
              </a:buClr>
              <a:buSzPct val="25000"/>
            </a:pPr>
            <a:r>
              <a:rPr lang="en-US" sz="2800" i="0" u="none" strike="noStrike" cap="none" dirty="0">
                <a:solidFill>
                  <a:srgbClr val="00FF00"/>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00FF00"/>
                </a:solidFill>
                <a:latin typeface="Courier"/>
                <a:ea typeface="Courier"/>
                <a:cs typeface="Courier"/>
                <a:sym typeface="Courier New"/>
              </a:rPr>
              <a:t>lst</a:t>
            </a:r>
            <a:r>
              <a:rPr lang="en-US" sz="2800" dirty="0">
                <a:solidFill>
                  <a:srgbClr val="FFFF00"/>
                </a:solidFill>
                <a:latin typeface="Courier"/>
                <a:ea typeface="Courier"/>
                <a:cs typeface="Courier"/>
                <a:sym typeface="Courier New"/>
              </a:rPr>
              <a:t>)</a:t>
            </a:r>
            <a:endParaRPr lang="en-US" sz="2800" i="0" u="none" strike="noStrike" cap="none" dirty="0">
              <a:solidFill>
                <a:srgbClr val="00FF00"/>
              </a:solidFill>
              <a:latin typeface="Courier"/>
              <a:ea typeface="Courier"/>
              <a:cs typeface="Courier"/>
              <a:sym typeface="Courier New"/>
            </a:endParaRPr>
          </a:p>
          <a:p>
            <a:pPr marL="0" marR="0" lvl="0" indent="0" algn="l" rtl="0">
              <a:lnSpc>
                <a:spcPct val="100000"/>
              </a:lnSpc>
              <a:spcBef>
                <a:spcPts val="0"/>
              </a:spcBef>
              <a:spcAft>
                <a:spcPts val="0"/>
              </a:spcAft>
              <a:buClr>
                <a:srgbClr val="00FF00"/>
              </a:buClr>
              <a:buSzPct val="25000"/>
              <a:buFont typeface="Cabin"/>
              <a:buNone/>
            </a:pPr>
            <a:r>
              <a:rPr lang="en-US" sz="2800" i="0" u="none" strike="noStrike" cap="none" dirty="0">
                <a:solidFill>
                  <a:srgbClr val="00FF00"/>
                </a:solidFill>
                <a:latin typeface="Courier"/>
                <a:ea typeface="Courier"/>
                <a:cs typeface="Courier"/>
                <a:sym typeface="Courier New"/>
              </a:rPr>
              <a:t>[</a:t>
            </a:r>
            <a:r>
              <a:rPr lang="en-US" sz="2800" i="0" u="none" strike="noStrike" cap="none" dirty="0">
                <a:solidFill>
                  <a:srgbClr val="FFFF00"/>
                </a:solidFill>
                <a:latin typeface="Courier"/>
                <a:ea typeface="Courier"/>
                <a:cs typeface="Courier"/>
                <a:sym typeface="Courier New"/>
              </a:rPr>
              <a:t>23, 183</a:t>
            </a:r>
            <a:r>
              <a:rPr lang="en-US" sz="2800" i="0" u="none" strike="noStrike" cap="none" dirty="0">
                <a:solidFill>
                  <a:srgbClr val="00FF00"/>
                </a:solidFill>
                <a:latin typeface="Courier"/>
                <a:ea typeface="Courier"/>
                <a:cs typeface="Courier"/>
                <a:sym typeface="Courier New"/>
              </a:rPr>
              <a:t>]</a:t>
            </a:r>
          </a:p>
        </p:txBody>
      </p:sp>
      <p:sp>
        <p:nvSpPr>
          <p:cNvPr id="274" name="Shape 274"/>
          <p:cNvSpPr txBox="1"/>
          <p:nvPr/>
        </p:nvSpPr>
        <p:spPr>
          <a:xfrm>
            <a:off x="1586675" y="4519499"/>
            <a:ext cx="6215699" cy="3940200"/>
          </a:xfrm>
          <a:prstGeom prst="rect">
            <a:avLst/>
          </a:prstGeom>
          <a:noFill/>
          <a:ln>
            <a:noFill/>
          </a:ln>
        </p:spPr>
        <p:txBody>
          <a:bodyPr lIns="0" tIns="0" rIns="0" bIns="0" anchor="ctr" anchorCtr="0">
            <a:noAutofit/>
          </a:bodyPr>
          <a:lstStyle/>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 = </a:t>
            </a:r>
            <a:r>
              <a:rPr lang="en-US" sz="2800" i="0" u="none" strike="noStrike" cap="none" dirty="0" err="1">
                <a:solidFill>
                  <a:srgbClr val="00FFFF"/>
                </a:solidFill>
                <a:latin typeface="Courier"/>
                <a:ea typeface="Courier"/>
                <a:cs typeface="Courier"/>
                <a:sym typeface="Courier New"/>
              </a:rPr>
              <a:t>dict</a:t>
            </a:r>
            <a:r>
              <a:rPr lang="en-US" sz="2800" i="0" u="none" strike="noStrike" cap="none" dirty="0">
                <a:solidFill>
                  <a:srgbClr val="00FF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21</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 </a:t>
            </a:r>
            <a:r>
              <a:rPr lang="en-US" sz="2800" i="0" u="none" strike="noStrike" cap="none" dirty="0">
                <a:solidFill>
                  <a:srgbClr val="FFFF00"/>
                </a:solidFill>
                <a:latin typeface="Courier"/>
                <a:ea typeface="Courier"/>
                <a:cs typeface="Courier"/>
                <a:sym typeface="Courier New"/>
              </a:rPr>
              <a:t>182</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FF00FF"/>
                </a:solidFill>
                <a:latin typeface="Courier"/>
                <a:ea typeface="Courier"/>
                <a:cs typeface="Courier"/>
                <a:sym typeface="Courier New"/>
              </a:rPr>
              <a:t>ddd</a:t>
            </a:r>
            <a:r>
              <a:rPr lang="en-US" sz="2800" dirty="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21</a:t>
            </a:r>
            <a:r>
              <a:rPr lang="en-US" sz="2800" i="0" u="none" strike="noStrike" cap="none" dirty="0">
                <a:solidFill>
                  <a:srgbClr val="FF00FF"/>
                </a:solidFill>
                <a:latin typeface="Courier"/>
                <a:ea typeface="Courier"/>
                <a:cs typeface="Courier"/>
                <a:sym typeface="Courier New"/>
              </a:rPr>
              <a:t>}</a:t>
            </a: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err="1">
                <a:solidFill>
                  <a:srgbClr val="FF00FF"/>
                </a:solidFill>
                <a:latin typeface="Courier"/>
                <a:ea typeface="Courier"/>
                <a:cs typeface="Courier"/>
                <a:sym typeface="Courier New"/>
              </a:rPr>
              <a:t>ddd</a:t>
            </a: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 23</a:t>
            </a:r>
          </a:p>
          <a:p>
            <a:pPr lvl="0">
              <a:buClr>
                <a:srgbClr val="FF00FF"/>
              </a:buClr>
              <a:buSzPct val="25000"/>
            </a:pPr>
            <a:r>
              <a:rPr lang="en-US" sz="2800" i="0" u="none" strike="noStrike" cap="none" dirty="0">
                <a:solidFill>
                  <a:srgbClr val="FF00FF"/>
                </a:solidFill>
                <a:latin typeface="Courier"/>
                <a:ea typeface="Courier"/>
                <a:cs typeface="Courier"/>
                <a:sym typeface="Courier New"/>
              </a:rPr>
              <a:t>&gt;&gt;&gt; </a:t>
            </a:r>
            <a:r>
              <a:rPr lang="en-US" sz="2800" i="0" u="none" strike="noStrike" cap="none" dirty="0">
                <a:solidFill>
                  <a:srgbClr val="FFFF00"/>
                </a:solidFill>
                <a:latin typeface="Courier"/>
                <a:ea typeface="Courier"/>
                <a:cs typeface="Courier"/>
                <a:sym typeface="Courier New"/>
              </a:rPr>
              <a:t>print(</a:t>
            </a:r>
            <a:r>
              <a:rPr lang="en-US" sz="2800" i="0" u="none" strike="noStrike" cap="none" dirty="0" err="1">
                <a:solidFill>
                  <a:srgbClr val="FF00FF"/>
                </a:solidFill>
                <a:latin typeface="Courier"/>
                <a:ea typeface="Courier"/>
                <a:cs typeface="Courier"/>
                <a:sym typeface="Courier New"/>
              </a:rPr>
              <a:t>ddd</a:t>
            </a:r>
            <a:r>
              <a:rPr lang="en-US" sz="2800" dirty="0">
                <a:solidFill>
                  <a:srgbClr val="FFFF00"/>
                </a:solidFill>
                <a:latin typeface="Courier"/>
                <a:ea typeface="Courier"/>
                <a:cs typeface="Courier"/>
                <a:sym typeface="Courier New"/>
              </a:rPr>
              <a:t>)</a:t>
            </a:r>
            <a:endParaRPr lang="en-US" sz="2800" i="0" u="none" strike="noStrike" cap="none" dirty="0">
              <a:solidFill>
                <a:srgbClr val="FF00FF"/>
              </a:solidFill>
              <a:latin typeface="Courier"/>
              <a:ea typeface="Courier"/>
              <a:cs typeface="Courier"/>
              <a:sym typeface="Courier New"/>
            </a:endParaRPr>
          </a:p>
          <a:p>
            <a:pPr marL="0" marR="0" lvl="0" indent="0" algn="l" rtl="0">
              <a:lnSpc>
                <a:spcPct val="100000"/>
              </a:lnSpc>
              <a:spcBef>
                <a:spcPts val="0"/>
              </a:spcBef>
              <a:spcAft>
                <a:spcPts val="0"/>
              </a:spcAft>
              <a:buClr>
                <a:srgbClr val="FF00FF"/>
              </a:buClr>
              <a:buSzPct val="25000"/>
              <a:buFont typeface="Cabin"/>
              <a:buNone/>
            </a:pPr>
            <a:r>
              <a:rPr lang="en-US" sz="2800" i="0" u="none" strike="noStrike" cap="none" dirty="0">
                <a:solidFill>
                  <a:srgbClr val="FF00FF"/>
                </a:solidFill>
                <a:latin typeface="Courier"/>
                <a:ea typeface="Courier"/>
                <a:cs typeface="Courier"/>
                <a:sym typeface="Courier New"/>
              </a:rPr>
              <a:t>{</a:t>
            </a:r>
            <a:r>
              <a:rPr lang="en-US" sz="2800" i="0" u="none" strike="noStrike" cap="none" dirty="0">
                <a:solidFill>
                  <a:srgbClr val="FF7F00"/>
                </a:solidFill>
                <a:latin typeface="Courier"/>
                <a:ea typeface="Courier"/>
                <a:cs typeface="Courier"/>
                <a:sym typeface="Courier New"/>
              </a:rPr>
              <a:t>'course'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182</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7F00"/>
                </a:solidFill>
                <a:latin typeface="Courier"/>
                <a:ea typeface="Courier"/>
                <a:cs typeface="Courier"/>
                <a:sym typeface="Courier New"/>
              </a:rPr>
              <a:t>'age'</a:t>
            </a:r>
            <a:r>
              <a:rPr lang="en-US" sz="2800" i="0" u="none" strike="noStrike" cap="none" dirty="0">
                <a:solidFill>
                  <a:srgbClr val="FF00FF"/>
                </a:solidFill>
                <a:latin typeface="Courier"/>
                <a:ea typeface="Courier"/>
                <a:cs typeface="Courier"/>
                <a:sym typeface="Courier New"/>
              </a:rPr>
              <a:t>: </a:t>
            </a:r>
            <a:r>
              <a:rPr lang="en-US" sz="2800" i="0" u="none" strike="noStrike" cap="none" dirty="0">
                <a:solidFill>
                  <a:srgbClr val="FFFF00"/>
                </a:solidFill>
                <a:latin typeface="Courier"/>
                <a:ea typeface="Courier"/>
                <a:cs typeface="Courier"/>
                <a:sym typeface="Courier New"/>
              </a:rPr>
              <a:t>23</a:t>
            </a:r>
            <a:r>
              <a:rPr lang="en-US" sz="2800" i="0" u="none" strike="noStrike" cap="none" dirty="0">
                <a:solidFill>
                  <a:srgbClr val="FF00FF"/>
                </a:solidFill>
                <a:latin typeface="Courier"/>
                <a:ea typeface="Courier"/>
                <a:cs typeface="Courier"/>
                <a:sym typeface="Courier New"/>
              </a:rPr>
              <a:t>}</a:t>
            </a:r>
          </a:p>
        </p:txBody>
      </p:sp>
      <p:sp>
        <p:nvSpPr>
          <p:cNvPr id="275" name="Shape 275"/>
          <p:cNvSpPr txBox="1"/>
          <p:nvPr/>
        </p:nvSpPr>
        <p:spPr>
          <a:xfrm>
            <a:off x="10278270" y="2265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[0]</a:t>
            </a:r>
          </a:p>
        </p:txBody>
      </p:sp>
      <p:sp>
        <p:nvSpPr>
          <p:cNvPr id="276" name="Shape 276"/>
          <p:cNvSpPr txBox="1"/>
          <p:nvPr/>
        </p:nvSpPr>
        <p:spPr>
          <a:xfrm>
            <a:off x="11602245" y="2252599"/>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77" name="Shape 277"/>
          <p:cNvSpPr txBox="1"/>
          <p:nvPr/>
        </p:nvSpPr>
        <p:spPr>
          <a:xfrm>
            <a:off x="10278270" y="3027299"/>
            <a:ext cx="647700"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[1]</a:t>
            </a:r>
          </a:p>
        </p:txBody>
      </p:sp>
      <p:sp>
        <p:nvSpPr>
          <p:cNvPr id="278" name="Shape 278"/>
          <p:cNvSpPr txBox="1"/>
          <p:nvPr/>
        </p:nvSpPr>
        <p:spPr>
          <a:xfrm>
            <a:off x="11602245" y="3014599"/>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183</a:t>
            </a:r>
          </a:p>
        </p:txBody>
      </p:sp>
      <p:sp>
        <p:nvSpPr>
          <p:cNvPr id="279" name="Shape 279"/>
          <p:cNvSpPr txBox="1"/>
          <p:nvPr/>
        </p:nvSpPr>
        <p:spPr>
          <a:xfrm>
            <a:off x="13773945" y="2417699"/>
            <a:ext cx="6477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3200" u="none" strike="noStrike" cap="none">
                <a:solidFill>
                  <a:srgbClr val="00FF00"/>
                </a:solidFill>
                <a:latin typeface="Arial" charset="0"/>
                <a:ea typeface="Arial" charset="0"/>
                <a:cs typeface="Arial" charset="0"/>
                <a:sym typeface="Cabin"/>
              </a:rPr>
              <a:t>l</a:t>
            </a:r>
            <a:r>
              <a:rPr lang="en-US" sz="3200">
                <a:solidFill>
                  <a:srgbClr val="00FF00"/>
                </a:solidFill>
                <a:latin typeface="Arial" charset="0"/>
                <a:ea typeface="Arial" charset="0"/>
                <a:cs typeface="Arial" charset="0"/>
                <a:sym typeface="Cabin"/>
              </a:rPr>
              <a:t>st</a:t>
            </a:r>
          </a:p>
        </p:txBody>
      </p:sp>
      <p:sp>
        <p:nvSpPr>
          <p:cNvPr id="280" name="Shape 280"/>
          <p:cNvSpPr txBox="1"/>
          <p:nvPr/>
        </p:nvSpPr>
        <p:spPr>
          <a:xfrm>
            <a:off x="10202070" y="1465199"/>
            <a:ext cx="7986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Key</a:t>
            </a:r>
          </a:p>
        </p:txBody>
      </p:sp>
      <p:sp>
        <p:nvSpPr>
          <p:cNvPr id="281" name="Shape 281"/>
          <p:cNvSpPr txBox="1"/>
          <p:nvPr/>
        </p:nvSpPr>
        <p:spPr>
          <a:xfrm>
            <a:off x="11622881" y="1465199"/>
            <a:ext cx="1106487"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200" u="none" strike="noStrike" cap="none">
                <a:solidFill>
                  <a:srgbClr val="FFFF00"/>
                </a:solidFill>
                <a:latin typeface="Arial" charset="0"/>
                <a:ea typeface="Arial" charset="0"/>
                <a:cs typeface="Arial" charset="0"/>
                <a:sym typeface="Cabin"/>
              </a:rPr>
              <a:t>Value</a:t>
            </a:r>
          </a:p>
        </p:txBody>
      </p:sp>
      <p:sp>
        <p:nvSpPr>
          <p:cNvPr id="282" name="Shape 282"/>
          <p:cNvSpPr txBox="1"/>
          <p:nvPr/>
        </p:nvSpPr>
        <p:spPr>
          <a:xfrm>
            <a:off x="9433720" y="6365807"/>
            <a:ext cx="18476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['course']</a:t>
            </a:r>
          </a:p>
        </p:txBody>
      </p:sp>
      <p:sp>
        <p:nvSpPr>
          <p:cNvPr id="283" name="Shape 283"/>
          <p:cNvSpPr txBox="1"/>
          <p:nvPr/>
        </p:nvSpPr>
        <p:spPr>
          <a:xfrm>
            <a:off x="11805445" y="6353107"/>
            <a:ext cx="947699"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18</a:t>
            </a:r>
            <a:r>
              <a:rPr lang="en-US" sz="3200">
                <a:solidFill>
                  <a:schemeClr val="lt1"/>
                </a:solidFill>
                <a:latin typeface="Arial" charset="0"/>
                <a:ea typeface="Arial" charset="0"/>
                <a:cs typeface="Arial" charset="0"/>
                <a:sym typeface="Cabin"/>
              </a:rPr>
              <a:t>2</a:t>
            </a:r>
          </a:p>
        </p:txBody>
      </p:sp>
      <p:sp>
        <p:nvSpPr>
          <p:cNvPr id="284" name="Shape 284"/>
          <p:cNvSpPr txBox="1"/>
          <p:nvPr/>
        </p:nvSpPr>
        <p:spPr>
          <a:xfrm>
            <a:off x="10081420" y="7127807"/>
            <a:ext cx="1200299" cy="622199"/>
          </a:xfrm>
          <a:prstGeom prst="rect">
            <a:avLst/>
          </a:prstGeom>
          <a:noFill/>
          <a:ln>
            <a:noFill/>
          </a:ln>
        </p:spPr>
        <p:txBody>
          <a:bodyPr lIns="0" tIns="0" rIns="0" bIns="0" anchor="ctr" anchorCtr="0">
            <a:noAutofit/>
          </a:bodyPr>
          <a:lstStyle/>
          <a:p>
            <a:pPr marL="0" marR="0" lvl="0" indent="0" algn="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['age']</a:t>
            </a:r>
          </a:p>
        </p:txBody>
      </p:sp>
      <p:sp>
        <p:nvSpPr>
          <p:cNvPr id="285" name="Shape 285"/>
          <p:cNvSpPr txBox="1"/>
          <p:nvPr/>
        </p:nvSpPr>
        <p:spPr>
          <a:xfrm>
            <a:off x="11805445" y="7115107"/>
            <a:ext cx="597000" cy="647700"/>
          </a:xfrm>
          <a:prstGeom prst="rect">
            <a:avLst/>
          </a:prstGeom>
          <a:noFill/>
          <a:ln w="25400" cap="rnd" cmpd="sng">
            <a:solidFill>
              <a:srgbClr val="FFFF00"/>
            </a:solidFill>
            <a:prstDash val="solid"/>
            <a:miter/>
            <a:headEnd type="none" w="med" len="med"/>
            <a:tailEnd type="none" w="med" len="med"/>
          </a:ln>
        </p:spPr>
        <p:txBody>
          <a:bodyPr lIns="0" tIns="0" rIns="0" bIns="0" anchor="ctr" anchorCtr="0">
            <a:noAutofit/>
          </a:bodyPr>
          <a:lstStyle/>
          <a:p>
            <a:pPr marL="0" marR="0" lvl="0" indent="0" algn="l" rtl="0">
              <a:lnSpc>
                <a:spcPct val="100000"/>
              </a:lnSpc>
              <a:spcBef>
                <a:spcPts val="0"/>
              </a:spcBef>
              <a:spcAft>
                <a:spcPts val="0"/>
              </a:spcAft>
              <a:buClr>
                <a:schemeClr val="lt1"/>
              </a:buClr>
              <a:buSzPct val="25000"/>
              <a:buFont typeface="Cabin"/>
              <a:buNone/>
            </a:pPr>
            <a:r>
              <a:rPr lang="en-US" sz="3200">
                <a:solidFill>
                  <a:schemeClr val="lt1"/>
                </a:solidFill>
                <a:latin typeface="Arial" charset="0"/>
                <a:ea typeface="Arial" charset="0"/>
                <a:cs typeface="Arial" charset="0"/>
                <a:sym typeface="Cabin"/>
              </a:rPr>
              <a:t> </a:t>
            </a:r>
            <a:r>
              <a:rPr lang="en-US" sz="3200" u="none" strike="noStrike" cap="none">
                <a:solidFill>
                  <a:schemeClr val="lt1"/>
                </a:solidFill>
                <a:latin typeface="Arial" charset="0"/>
                <a:ea typeface="Arial" charset="0"/>
                <a:cs typeface="Arial" charset="0"/>
                <a:sym typeface="Cabin"/>
              </a:rPr>
              <a:t>21</a:t>
            </a:r>
          </a:p>
        </p:txBody>
      </p:sp>
      <p:sp>
        <p:nvSpPr>
          <p:cNvPr id="286" name="Shape 286"/>
          <p:cNvSpPr txBox="1"/>
          <p:nvPr/>
        </p:nvSpPr>
        <p:spPr>
          <a:xfrm>
            <a:off x="13608845" y="6569007"/>
            <a:ext cx="996950"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ddd</a:t>
            </a:r>
          </a:p>
        </p:txBody>
      </p:sp>
      <p:sp>
        <p:nvSpPr>
          <p:cNvPr id="287" name="Shape 287"/>
          <p:cNvSpPr txBox="1"/>
          <p:nvPr/>
        </p:nvSpPr>
        <p:spPr>
          <a:xfrm>
            <a:off x="10329070" y="5565707"/>
            <a:ext cx="798512" cy="6222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7F00"/>
              </a:buClr>
              <a:buSzPct val="25000"/>
              <a:buFont typeface="Cabin"/>
              <a:buNone/>
            </a:pPr>
            <a:r>
              <a:rPr lang="en-US" sz="3200" u="none" strike="noStrike" cap="none">
                <a:solidFill>
                  <a:srgbClr val="FF7F00"/>
                </a:solidFill>
                <a:latin typeface="Arial" charset="0"/>
                <a:ea typeface="Arial" charset="0"/>
                <a:cs typeface="Arial" charset="0"/>
                <a:sym typeface="Cabin"/>
              </a:rPr>
              <a:t>Key</a:t>
            </a:r>
          </a:p>
        </p:txBody>
      </p:sp>
      <p:sp>
        <p:nvSpPr>
          <p:cNvPr id="288" name="Shape 288"/>
          <p:cNvSpPr txBox="1"/>
          <p:nvPr/>
        </p:nvSpPr>
        <p:spPr>
          <a:xfrm>
            <a:off x="11749882" y="5565707"/>
            <a:ext cx="1106400" cy="6221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FF00"/>
              </a:buClr>
              <a:buSzPct val="25000"/>
              <a:buFont typeface="Cabin"/>
              <a:buNone/>
            </a:pPr>
            <a:r>
              <a:rPr lang="en-US" sz="3200" u="none" strike="noStrike" cap="none">
                <a:solidFill>
                  <a:srgbClr val="FFFF00"/>
                </a:solidFill>
                <a:latin typeface="Arial" charset="0"/>
                <a:ea typeface="Arial" charset="0"/>
                <a:cs typeface="Arial" charset="0"/>
                <a:sym typeface="Cabin"/>
              </a:rPr>
              <a:t>Value</a:t>
            </a:r>
          </a:p>
        </p:txBody>
      </p:sp>
      <p:sp>
        <p:nvSpPr>
          <p:cNvPr id="289" name="Shape 289"/>
          <p:cNvSpPr txBox="1"/>
          <p:nvPr/>
        </p:nvSpPr>
        <p:spPr>
          <a:xfrm>
            <a:off x="10838656" y="779399"/>
            <a:ext cx="947737" cy="774700"/>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00FF00"/>
              </a:buClr>
              <a:buSzPct val="25000"/>
              <a:buFont typeface="Cabin"/>
              <a:buNone/>
            </a:pPr>
            <a:r>
              <a:rPr lang="en-US" sz="3200" u="none" strike="noStrike" cap="none">
                <a:solidFill>
                  <a:srgbClr val="00FF00"/>
                </a:solidFill>
                <a:latin typeface="Arial" charset="0"/>
                <a:ea typeface="Arial" charset="0"/>
                <a:cs typeface="Arial" charset="0"/>
                <a:sym typeface="Cabin"/>
              </a:rPr>
              <a:t>List</a:t>
            </a:r>
          </a:p>
        </p:txBody>
      </p:sp>
      <p:sp>
        <p:nvSpPr>
          <p:cNvPr id="290" name="Shape 290"/>
          <p:cNvSpPr txBox="1"/>
          <p:nvPr/>
        </p:nvSpPr>
        <p:spPr>
          <a:xfrm>
            <a:off x="10100470" y="4765607"/>
            <a:ext cx="2627400" cy="774599"/>
          </a:xfrm>
          <a:prstGeom prst="rect">
            <a:avLst/>
          </a:prstGeom>
          <a:noFill/>
          <a:ln>
            <a:noFill/>
          </a:ln>
        </p:spPr>
        <p:txBody>
          <a:bodyPr lIns="0" tIns="0" rIns="0" bIns="0" anchor="ctr" anchorCtr="0">
            <a:noAutofit/>
          </a:bodyPr>
          <a:lstStyle/>
          <a:p>
            <a:pPr marL="0" marR="0" lvl="0" indent="0" algn="ctr" rtl="0">
              <a:lnSpc>
                <a:spcPct val="100000"/>
              </a:lnSpc>
              <a:spcBef>
                <a:spcPts val="0"/>
              </a:spcBef>
              <a:spcAft>
                <a:spcPts val="0"/>
              </a:spcAft>
              <a:buClr>
                <a:srgbClr val="FF00FF"/>
              </a:buClr>
              <a:buSzPct val="25000"/>
              <a:buFont typeface="Cabin"/>
              <a:buNone/>
            </a:pPr>
            <a:r>
              <a:rPr lang="en-US" sz="3200" u="none" strike="noStrike" cap="none">
                <a:solidFill>
                  <a:srgbClr val="FF00FF"/>
                </a:solidFill>
                <a:latin typeface="Arial" charset="0"/>
                <a:ea typeface="Arial" charset="0"/>
                <a:cs typeface="Arial" charset="0"/>
                <a:sym typeface="Cabin"/>
              </a:rPr>
              <a:t>Dictionary</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Title &amp; Subtitle">
  <a:themeElements>
    <a:clrScheme name="">
      <a:dk1>
        <a:srgbClr val="808080"/>
      </a:dk1>
      <a:lt1>
        <a:srgbClr val="FFFFFF"/>
      </a:lt1>
      <a:dk2>
        <a:srgbClr val="000000"/>
      </a:dk2>
      <a:lt2>
        <a:srgbClr val="000000"/>
      </a:lt2>
      <a:accent1>
        <a:srgbClr val="BBE0E3"/>
      </a:accent1>
      <a:accent2>
        <a:srgbClr val="333399"/>
      </a:accent2>
      <a:accent3>
        <a:srgbClr val="AAAAAA"/>
      </a:accent3>
      <a:accent4>
        <a:srgbClr val="DADADA"/>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358</TotalTime>
  <Words>2358</Words>
  <Application>Microsoft Office PowerPoint</Application>
  <PresentationFormat>Произвольный</PresentationFormat>
  <Paragraphs>311</Paragraphs>
  <Slides>29</Slides>
  <Notes>28</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29</vt:i4>
      </vt:variant>
    </vt:vector>
  </HeadingPairs>
  <TitlesOfParts>
    <vt:vector size="38" baseType="lpstr">
      <vt:lpstr>Arial</vt:lpstr>
      <vt:lpstr>Cabin</vt:lpstr>
      <vt:lpstr>Century Gothic</vt:lpstr>
      <vt:lpstr>Courier</vt:lpstr>
      <vt:lpstr>Courier New</vt:lpstr>
      <vt:lpstr>Gill Sans</vt:lpstr>
      <vt:lpstr>Wingdings 3</vt:lpstr>
      <vt:lpstr>1_Title &amp; Subtitle</vt:lpstr>
      <vt:lpstr>Ион</vt:lpstr>
      <vt:lpstr>Python Dictionaries</vt:lpstr>
      <vt:lpstr>What is a Collection?</vt:lpstr>
      <vt:lpstr>What is Not a “Collection”?</vt:lpstr>
      <vt:lpstr>A Story of Two Collections..</vt:lpstr>
      <vt:lpstr>Dictionaries</vt:lpstr>
      <vt:lpstr>Dictionaries</vt:lpstr>
      <vt:lpstr>Dictionaries</vt:lpstr>
      <vt:lpstr>Comparing Lists and Dictionaries</vt:lpstr>
      <vt:lpstr>Презентация PowerPoint</vt:lpstr>
      <vt:lpstr>Dictionary Literals (Constants)</vt:lpstr>
      <vt:lpstr>Most Common Name?</vt:lpstr>
      <vt:lpstr>Most Common Name?</vt:lpstr>
      <vt:lpstr>Most Common Name?</vt:lpstr>
      <vt:lpstr>Many Counters with a Dictionary</vt:lpstr>
      <vt:lpstr>Dictionary Tracebacks</vt:lpstr>
      <vt:lpstr>When We See a New Name</vt:lpstr>
      <vt:lpstr>The get Method for Dictionaries</vt:lpstr>
      <vt:lpstr>Simplified Counting with get()</vt:lpstr>
      <vt:lpstr>Simplified Counting with get()</vt:lpstr>
      <vt:lpstr>Презентация PowerPoint</vt:lpstr>
      <vt:lpstr>Презентация PowerPoint</vt:lpstr>
      <vt:lpstr>Counting Pattern</vt:lpstr>
      <vt:lpstr>Презентация PowerPoint</vt:lpstr>
      <vt:lpstr>Презентация PowerPoint</vt:lpstr>
      <vt:lpstr>Definite Loops and Dictionaries</vt:lpstr>
      <vt:lpstr>Retrieving Lists of Keys and Values</vt:lpstr>
      <vt:lpstr>Bonus: Two Iteration Variables!</vt:lpstr>
      <vt:lpstr>Презентация PowerPoint</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Dictionaries</dc:title>
  <cp:lastModifiedBy>Владислав Карюкин</cp:lastModifiedBy>
  <cp:revision>57</cp:revision>
  <dcterms:modified xsi:type="dcterms:W3CDTF">2021-12-09T10:34:00Z</dcterms:modified>
</cp:coreProperties>
</file>